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Lst>
  <p:notesMasterIdLst>
    <p:notesMasterId r:id="rId55"/>
  </p:notesMasterIdLst>
  <p:sldIdLst>
    <p:sldId id="262" r:id="rId5"/>
    <p:sldId id="265" r:id="rId6"/>
    <p:sldId id="266" r:id="rId7"/>
    <p:sldId id="279" r:id="rId8"/>
    <p:sldId id="287" r:id="rId9"/>
    <p:sldId id="288" r:id="rId10"/>
    <p:sldId id="289" r:id="rId11"/>
    <p:sldId id="293" r:id="rId12"/>
    <p:sldId id="290" r:id="rId13"/>
    <p:sldId id="291" r:id="rId14"/>
    <p:sldId id="309" r:id="rId15"/>
    <p:sldId id="310" r:id="rId16"/>
    <p:sldId id="292" r:id="rId17"/>
    <p:sldId id="280" r:id="rId18"/>
    <p:sldId id="281" r:id="rId19"/>
    <p:sldId id="282" r:id="rId20"/>
    <p:sldId id="284" r:id="rId21"/>
    <p:sldId id="268" r:id="rId22"/>
    <p:sldId id="283" r:id="rId23"/>
    <p:sldId id="294" r:id="rId24"/>
    <p:sldId id="295" r:id="rId25"/>
    <p:sldId id="296" r:id="rId26"/>
    <p:sldId id="308" r:id="rId27"/>
    <p:sldId id="297" r:id="rId28"/>
    <p:sldId id="298" r:id="rId29"/>
    <p:sldId id="299" r:id="rId30"/>
    <p:sldId id="300" r:id="rId31"/>
    <p:sldId id="301" r:id="rId32"/>
    <p:sldId id="302" r:id="rId33"/>
    <p:sldId id="303" r:id="rId34"/>
    <p:sldId id="304" r:id="rId35"/>
    <p:sldId id="305" r:id="rId36"/>
    <p:sldId id="306" r:id="rId37"/>
    <p:sldId id="307" r:id="rId38"/>
    <p:sldId id="321" r:id="rId39"/>
    <p:sldId id="285" r:id="rId40"/>
    <p:sldId id="278" r:id="rId41"/>
    <p:sldId id="286" r:id="rId42"/>
    <p:sldId id="271" r:id="rId43"/>
    <p:sldId id="314" r:id="rId44"/>
    <p:sldId id="313" r:id="rId45"/>
    <p:sldId id="315" r:id="rId46"/>
    <p:sldId id="272" r:id="rId47"/>
    <p:sldId id="318" r:id="rId48"/>
    <p:sldId id="319" r:id="rId49"/>
    <p:sldId id="317" r:id="rId50"/>
    <p:sldId id="316" r:id="rId51"/>
    <p:sldId id="320" r:id="rId52"/>
    <p:sldId id="273" r:id="rId53"/>
    <p:sldId id="269" r:id="rId54"/>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D03"/>
    <a:srgbClr val="9E5ECE"/>
    <a:srgbClr val="893BC3"/>
    <a:srgbClr val="8D5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598" autoAdjust="0"/>
  </p:normalViewPr>
  <p:slideViewPr>
    <p:cSldViewPr snapToGrid="0">
      <p:cViewPr varScale="1">
        <p:scale>
          <a:sx n="104" d="100"/>
          <a:sy n="104" d="100"/>
        </p:scale>
        <p:origin x="606" y="102"/>
      </p:cViewPr>
      <p:guideLst/>
    </p:cSldViewPr>
  </p:slideViewPr>
  <p:notesTextViewPr>
    <p:cViewPr>
      <p:scale>
        <a:sx n="1" d="1"/>
        <a:sy n="1" d="1"/>
      </p:scale>
      <p:origin x="0" y="0"/>
    </p:cViewPr>
  </p:notesTextViewPr>
  <p:sorterViewPr>
    <p:cViewPr varScale="1">
      <p:scale>
        <a:sx n="100" d="100"/>
        <a:sy n="100" d="100"/>
      </p:scale>
      <p:origin x="0" y="-911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ADB1B9D-5FD8-46B1-A173-F00497598741}" type="datetimeFigureOut">
              <a:rPr lang="en-US" smtClean="0"/>
              <a:t>6/2/2021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17142BC-A7BD-4276-975D-6351998F7C85}" type="slidenum">
              <a:rPr lang="en-US" smtClean="0"/>
              <a:t>‹#›</a:t>
            </a:fld>
            <a:endParaRPr lang="en-US" dirty="0"/>
          </a:p>
        </p:txBody>
      </p:sp>
    </p:spTree>
    <p:extLst>
      <p:ext uri="{BB962C8B-B14F-4D97-AF65-F5344CB8AC3E}">
        <p14:creationId xmlns:p14="http://schemas.microsoft.com/office/powerpoint/2010/main" val="234448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1</a:t>
            </a:fld>
            <a:endParaRPr lang="en-US" dirty="0"/>
          </a:p>
        </p:txBody>
      </p:sp>
    </p:spTree>
    <p:extLst>
      <p:ext uri="{BB962C8B-B14F-4D97-AF65-F5344CB8AC3E}">
        <p14:creationId xmlns:p14="http://schemas.microsoft.com/office/powerpoint/2010/main" val="3585778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10</a:t>
            </a:fld>
            <a:endParaRPr lang="en-US" dirty="0"/>
          </a:p>
        </p:txBody>
      </p:sp>
    </p:spTree>
    <p:extLst>
      <p:ext uri="{BB962C8B-B14F-4D97-AF65-F5344CB8AC3E}">
        <p14:creationId xmlns:p14="http://schemas.microsoft.com/office/powerpoint/2010/main" val="128700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11</a:t>
            </a:fld>
            <a:endParaRPr lang="en-US" dirty="0"/>
          </a:p>
        </p:txBody>
      </p:sp>
    </p:spTree>
    <p:extLst>
      <p:ext uri="{BB962C8B-B14F-4D97-AF65-F5344CB8AC3E}">
        <p14:creationId xmlns:p14="http://schemas.microsoft.com/office/powerpoint/2010/main" val="946350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12</a:t>
            </a:fld>
            <a:endParaRPr lang="en-US" dirty="0"/>
          </a:p>
        </p:txBody>
      </p:sp>
    </p:spTree>
    <p:extLst>
      <p:ext uri="{BB962C8B-B14F-4D97-AF65-F5344CB8AC3E}">
        <p14:creationId xmlns:p14="http://schemas.microsoft.com/office/powerpoint/2010/main" val="4072968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13</a:t>
            </a:fld>
            <a:endParaRPr lang="en-US" dirty="0"/>
          </a:p>
        </p:txBody>
      </p:sp>
    </p:spTree>
    <p:extLst>
      <p:ext uri="{BB962C8B-B14F-4D97-AF65-F5344CB8AC3E}">
        <p14:creationId xmlns:p14="http://schemas.microsoft.com/office/powerpoint/2010/main" val="3230857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14</a:t>
            </a:fld>
            <a:endParaRPr lang="en-US" dirty="0"/>
          </a:p>
        </p:txBody>
      </p:sp>
    </p:spTree>
    <p:extLst>
      <p:ext uri="{BB962C8B-B14F-4D97-AF65-F5344CB8AC3E}">
        <p14:creationId xmlns:p14="http://schemas.microsoft.com/office/powerpoint/2010/main" val="4035001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15</a:t>
            </a:fld>
            <a:endParaRPr lang="en-US" dirty="0"/>
          </a:p>
        </p:txBody>
      </p:sp>
    </p:spTree>
    <p:extLst>
      <p:ext uri="{BB962C8B-B14F-4D97-AF65-F5344CB8AC3E}">
        <p14:creationId xmlns:p14="http://schemas.microsoft.com/office/powerpoint/2010/main" val="2495042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16</a:t>
            </a:fld>
            <a:endParaRPr lang="en-US" dirty="0"/>
          </a:p>
        </p:txBody>
      </p:sp>
    </p:spTree>
    <p:extLst>
      <p:ext uri="{BB962C8B-B14F-4D97-AF65-F5344CB8AC3E}">
        <p14:creationId xmlns:p14="http://schemas.microsoft.com/office/powerpoint/2010/main" val="2846278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17</a:t>
            </a:fld>
            <a:endParaRPr lang="en-US" dirty="0"/>
          </a:p>
        </p:txBody>
      </p:sp>
    </p:spTree>
    <p:extLst>
      <p:ext uri="{BB962C8B-B14F-4D97-AF65-F5344CB8AC3E}">
        <p14:creationId xmlns:p14="http://schemas.microsoft.com/office/powerpoint/2010/main" val="1856471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18</a:t>
            </a:fld>
            <a:endParaRPr lang="en-US" dirty="0"/>
          </a:p>
        </p:txBody>
      </p:sp>
    </p:spTree>
    <p:extLst>
      <p:ext uri="{BB962C8B-B14F-4D97-AF65-F5344CB8AC3E}">
        <p14:creationId xmlns:p14="http://schemas.microsoft.com/office/powerpoint/2010/main" val="2462622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19</a:t>
            </a:fld>
            <a:endParaRPr lang="en-US" dirty="0"/>
          </a:p>
        </p:txBody>
      </p:sp>
    </p:spTree>
    <p:extLst>
      <p:ext uri="{BB962C8B-B14F-4D97-AF65-F5344CB8AC3E}">
        <p14:creationId xmlns:p14="http://schemas.microsoft.com/office/powerpoint/2010/main" val="289540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2</a:t>
            </a:fld>
            <a:endParaRPr lang="en-US" dirty="0"/>
          </a:p>
        </p:txBody>
      </p:sp>
    </p:spTree>
    <p:extLst>
      <p:ext uri="{BB962C8B-B14F-4D97-AF65-F5344CB8AC3E}">
        <p14:creationId xmlns:p14="http://schemas.microsoft.com/office/powerpoint/2010/main" val="1391477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20</a:t>
            </a:fld>
            <a:endParaRPr lang="en-US" dirty="0"/>
          </a:p>
        </p:txBody>
      </p:sp>
    </p:spTree>
    <p:extLst>
      <p:ext uri="{BB962C8B-B14F-4D97-AF65-F5344CB8AC3E}">
        <p14:creationId xmlns:p14="http://schemas.microsoft.com/office/powerpoint/2010/main" val="2943996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21</a:t>
            </a:fld>
            <a:endParaRPr lang="en-US" dirty="0"/>
          </a:p>
        </p:txBody>
      </p:sp>
    </p:spTree>
    <p:extLst>
      <p:ext uri="{BB962C8B-B14F-4D97-AF65-F5344CB8AC3E}">
        <p14:creationId xmlns:p14="http://schemas.microsoft.com/office/powerpoint/2010/main" val="1002616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22</a:t>
            </a:fld>
            <a:endParaRPr lang="en-US" dirty="0"/>
          </a:p>
        </p:txBody>
      </p:sp>
    </p:spTree>
    <p:extLst>
      <p:ext uri="{BB962C8B-B14F-4D97-AF65-F5344CB8AC3E}">
        <p14:creationId xmlns:p14="http://schemas.microsoft.com/office/powerpoint/2010/main" val="449106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23</a:t>
            </a:fld>
            <a:endParaRPr lang="en-US" dirty="0"/>
          </a:p>
        </p:txBody>
      </p:sp>
    </p:spTree>
    <p:extLst>
      <p:ext uri="{BB962C8B-B14F-4D97-AF65-F5344CB8AC3E}">
        <p14:creationId xmlns:p14="http://schemas.microsoft.com/office/powerpoint/2010/main" val="514628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24</a:t>
            </a:fld>
            <a:endParaRPr lang="en-US" dirty="0"/>
          </a:p>
        </p:txBody>
      </p:sp>
    </p:spTree>
    <p:extLst>
      <p:ext uri="{BB962C8B-B14F-4D97-AF65-F5344CB8AC3E}">
        <p14:creationId xmlns:p14="http://schemas.microsoft.com/office/powerpoint/2010/main" val="890052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25</a:t>
            </a:fld>
            <a:endParaRPr lang="en-US" dirty="0"/>
          </a:p>
        </p:txBody>
      </p:sp>
    </p:spTree>
    <p:extLst>
      <p:ext uri="{BB962C8B-B14F-4D97-AF65-F5344CB8AC3E}">
        <p14:creationId xmlns:p14="http://schemas.microsoft.com/office/powerpoint/2010/main" val="3083246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26</a:t>
            </a:fld>
            <a:endParaRPr lang="en-US" dirty="0"/>
          </a:p>
        </p:txBody>
      </p:sp>
    </p:spTree>
    <p:extLst>
      <p:ext uri="{BB962C8B-B14F-4D97-AF65-F5344CB8AC3E}">
        <p14:creationId xmlns:p14="http://schemas.microsoft.com/office/powerpoint/2010/main" val="324540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27</a:t>
            </a:fld>
            <a:endParaRPr lang="en-US" dirty="0"/>
          </a:p>
        </p:txBody>
      </p:sp>
    </p:spTree>
    <p:extLst>
      <p:ext uri="{BB962C8B-B14F-4D97-AF65-F5344CB8AC3E}">
        <p14:creationId xmlns:p14="http://schemas.microsoft.com/office/powerpoint/2010/main" val="4111962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28</a:t>
            </a:fld>
            <a:endParaRPr lang="en-US" dirty="0"/>
          </a:p>
        </p:txBody>
      </p:sp>
    </p:spTree>
    <p:extLst>
      <p:ext uri="{BB962C8B-B14F-4D97-AF65-F5344CB8AC3E}">
        <p14:creationId xmlns:p14="http://schemas.microsoft.com/office/powerpoint/2010/main" val="3445325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29</a:t>
            </a:fld>
            <a:endParaRPr lang="en-US" dirty="0"/>
          </a:p>
        </p:txBody>
      </p:sp>
    </p:spTree>
    <p:extLst>
      <p:ext uri="{BB962C8B-B14F-4D97-AF65-F5344CB8AC3E}">
        <p14:creationId xmlns:p14="http://schemas.microsoft.com/office/powerpoint/2010/main" val="2948870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3</a:t>
            </a:fld>
            <a:endParaRPr lang="en-US" dirty="0"/>
          </a:p>
        </p:txBody>
      </p:sp>
    </p:spTree>
    <p:extLst>
      <p:ext uri="{BB962C8B-B14F-4D97-AF65-F5344CB8AC3E}">
        <p14:creationId xmlns:p14="http://schemas.microsoft.com/office/powerpoint/2010/main" val="3436407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30</a:t>
            </a:fld>
            <a:endParaRPr lang="en-US" dirty="0"/>
          </a:p>
        </p:txBody>
      </p:sp>
    </p:spTree>
    <p:extLst>
      <p:ext uri="{BB962C8B-B14F-4D97-AF65-F5344CB8AC3E}">
        <p14:creationId xmlns:p14="http://schemas.microsoft.com/office/powerpoint/2010/main" val="11174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31</a:t>
            </a:fld>
            <a:endParaRPr lang="en-US" dirty="0"/>
          </a:p>
        </p:txBody>
      </p:sp>
    </p:spTree>
    <p:extLst>
      <p:ext uri="{BB962C8B-B14F-4D97-AF65-F5344CB8AC3E}">
        <p14:creationId xmlns:p14="http://schemas.microsoft.com/office/powerpoint/2010/main" val="3032470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32</a:t>
            </a:fld>
            <a:endParaRPr lang="en-US" dirty="0"/>
          </a:p>
        </p:txBody>
      </p:sp>
    </p:spTree>
    <p:extLst>
      <p:ext uri="{BB962C8B-B14F-4D97-AF65-F5344CB8AC3E}">
        <p14:creationId xmlns:p14="http://schemas.microsoft.com/office/powerpoint/2010/main" val="3157818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33</a:t>
            </a:fld>
            <a:endParaRPr lang="en-US" dirty="0"/>
          </a:p>
        </p:txBody>
      </p:sp>
    </p:spTree>
    <p:extLst>
      <p:ext uri="{BB962C8B-B14F-4D97-AF65-F5344CB8AC3E}">
        <p14:creationId xmlns:p14="http://schemas.microsoft.com/office/powerpoint/2010/main" val="121632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34</a:t>
            </a:fld>
            <a:endParaRPr lang="en-US" dirty="0"/>
          </a:p>
        </p:txBody>
      </p:sp>
    </p:spTree>
    <p:extLst>
      <p:ext uri="{BB962C8B-B14F-4D97-AF65-F5344CB8AC3E}">
        <p14:creationId xmlns:p14="http://schemas.microsoft.com/office/powerpoint/2010/main" val="3033253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35</a:t>
            </a:fld>
            <a:endParaRPr lang="en-US" dirty="0"/>
          </a:p>
        </p:txBody>
      </p:sp>
    </p:spTree>
    <p:extLst>
      <p:ext uri="{BB962C8B-B14F-4D97-AF65-F5344CB8AC3E}">
        <p14:creationId xmlns:p14="http://schemas.microsoft.com/office/powerpoint/2010/main" val="31028989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36</a:t>
            </a:fld>
            <a:endParaRPr lang="en-US" dirty="0"/>
          </a:p>
        </p:txBody>
      </p:sp>
    </p:spTree>
    <p:extLst>
      <p:ext uri="{BB962C8B-B14F-4D97-AF65-F5344CB8AC3E}">
        <p14:creationId xmlns:p14="http://schemas.microsoft.com/office/powerpoint/2010/main" val="935126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37</a:t>
            </a:fld>
            <a:endParaRPr lang="en-US" dirty="0"/>
          </a:p>
        </p:txBody>
      </p:sp>
    </p:spTree>
    <p:extLst>
      <p:ext uri="{BB962C8B-B14F-4D97-AF65-F5344CB8AC3E}">
        <p14:creationId xmlns:p14="http://schemas.microsoft.com/office/powerpoint/2010/main" val="3751974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38</a:t>
            </a:fld>
            <a:endParaRPr lang="en-US" dirty="0"/>
          </a:p>
        </p:txBody>
      </p:sp>
    </p:spTree>
    <p:extLst>
      <p:ext uri="{BB962C8B-B14F-4D97-AF65-F5344CB8AC3E}">
        <p14:creationId xmlns:p14="http://schemas.microsoft.com/office/powerpoint/2010/main" val="2215195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39</a:t>
            </a:fld>
            <a:endParaRPr lang="en-US" dirty="0"/>
          </a:p>
        </p:txBody>
      </p:sp>
    </p:spTree>
    <p:extLst>
      <p:ext uri="{BB962C8B-B14F-4D97-AF65-F5344CB8AC3E}">
        <p14:creationId xmlns:p14="http://schemas.microsoft.com/office/powerpoint/2010/main" val="112117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4</a:t>
            </a:fld>
            <a:endParaRPr lang="en-US" dirty="0"/>
          </a:p>
        </p:txBody>
      </p:sp>
    </p:spTree>
    <p:extLst>
      <p:ext uri="{BB962C8B-B14F-4D97-AF65-F5344CB8AC3E}">
        <p14:creationId xmlns:p14="http://schemas.microsoft.com/office/powerpoint/2010/main" val="3677942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40</a:t>
            </a:fld>
            <a:endParaRPr lang="en-US" dirty="0"/>
          </a:p>
        </p:txBody>
      </p:sp>
    </p:spTree>
    <p:extLst>
      <p:ext uri="{BB962C8B-B14F-4D97-AF65-F5344CB8AC3E}">
        <p14:creationId xmlns:p14="http://schemas.microsoft.com/office/powerpoint/2010/main" val="2828008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41</a:t>
            </a:fld>
            <a:endParaRPr lang="en-US" dirty="0"/>
          </a:p>
        </p:txBody>
      </p:sp>
    </p:spTree>
    <p:extLst>
      <p:ext uri="{BB962C8B-B14F-4D97-AF65-F5344CB8AC3E}">
        <p14:creationId xmlns:p14="http://schemas.microsoft.com/office/powerpoint/2010/main" val="647980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42</a:t>
            </a:fld>
            <a:endParaRPr lang="en-US" dirty="0"/>
          </a:p>
        </p:txBody>
      </p:sp>
    </p:spTree>
    <p:extLst>
      <p:ext uri="{BB962C8B-B14F-4D97-AF65-F5344CB8AC3E}">
        <p14:creationId xmlns:p14="http://schemas.microsoft.com/office/powerpoint/2010/main" val="1410489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43</a:t>
            </a:fld>
            <a:endParaRPr lang="en-US" dirty="0"/>
          </a:p>
        </p:txBody>
      </p:sp>
    </p:spTree>
    <p:extLst>
      <p:ext uri="{BB962C8B-B14F-4D97-AF65-F5344CB8AC3E}">
        <p14:creationId xmlns:p14="http://schemas.microsoft.com/office/powerpoint/2010/main" val="1335776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44</a:t>
            </a:fld>
            <a:endParaRPr lang="en-US" dirty="0"/>
          </a:p>
        </p:txBody>
      </p:sp>
    </p:spTree>
    <p:extLst>
      <p:ext uri="{BB962C8B-B14F-4D97-AF65-F5344CB8AC3E}">
        <p14:creationId xmlns:p14="http://schemas.microsoft.com/office/powerpoint/2010/main" val="3799175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45</a:t>
            </a:fld>
            <a:endParaRPr lang="en-US" dirty="0"/>
          </a:p>
        </p:txBody>
      </p:sp>
    </p:spTree>
    <p:extLst>
      <p:ext uri="{BB962C8B-B14F-4D97-AF65-F5344CB8AC3E}">
        <p14:creationId xmlns:p14="http://schemas.microsoft.com/office/powerpoint/2010/main" val="2930198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46</a:t>
            </a:fld>
            <a:endParaRPr lang="en-US" dirty="0"/>
          </a:p>
        </p:txBody>
      </p:sp>
    </p:spTree>
    <p:extLst>
      <p:ext uri="{BB962C8B-B14F-4D97-AF65-F5344CB8AC3E}">
        <p14:creationId xmlns:p14="http://schemas.microsoft.com/office/powerpoint/2010/main" val="3531575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47</a:t>
            </a:fld>
            <a:endParaRPr lang="en-US" dirty="0"/>
          </a:p>
        </p:txBody>
      </p:sp>
    </p:spTree>
    <p:extLst>
      <p:ext uri="{BB962C8B-B14F-4D97-AF65-F5344CB8AC3E}">
        <p14:creationId xmlns:p14="http://schemas.microsoft.com/office/powerpoint/2010/main" val="2629335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48</a:t>
            </a:fld>
            <a:endParaRPr lang="en-US" dirty="0"/>
          </a:p>
        </p:txBody>
      </p:sp>
    </p:spTree>
    <p:extLst>
      <p:ext uri="{BB962C8B-B14F-4D97-AF65-F5344CB8AC3E}">
        <p14:creationId xmlns:p14="http://schemas.microsoft.com/office/powerpoint/2010/main" val="686408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49</a:t>
            </a:fld>
            <a:endParaRPr lang="en-US" dirty="0"/>
          </a:p>
        </p:txBody>
      </p:sp>
    </p:spTree>
    <p:extLst>
      <p:ext uri="{BB962C8B-B14F-4D97-AF65-F5344CB8AC3E}">
        <p14:creationId xmlns:p14="http://schemas.microsoft.com/office/powerpoint/2010/main" val="3951689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5</a:t>
            </a:fld>
            <a:endParaRPr lang="en-US" dirty="0"/>
          </a:p>
        </p:txBody>
      </p:sp>
    </p:spTree>
    <p:extLst>
      <p:ext uri="{BB962C8B-B14F-4D97-AF65-F5344CB8AC3E}">
        <p14:creationId xmlns:p14="http://schemas.microsoft.com/office/powerpoint/2010/main" val="1996277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17142BC-A7BD-4276-975D-6351998F7C85}" type="slidenum">
              <a:rPr lang="en-US" smtClean="0"/>
              <a:t>50</a:t>
            </a:fld>
            <a:endParaRPr lang="en-US" dirty="0"/>
          </a:p>
        </p:txBody>
      </p:sp>
    </p:spTree>
    <p:extLst>
      <p:ext uri="{BB962C8B-B14F-4D97-AF65-F5344CB8AC3E}">
        <p14:creationId xmlns:p14="http://schemas.microsoft.com/office/powerpoint/2010/main" val="954741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6</a:t>
            </a:fld>
            <a:endParaRPr lang="en-US" dirty="0"/>
          </a:p>
        </p:txBody>
      </p:sp>
    </p:spTree>
    <p:extLst>
      <p:ext uri="{BB962C8B-B14F-4D97-AF65-F5344CB8AC3E}">
        <p14:creationId xmlns:p14="http://schemas.microsoft.com/office/powerpoint/2010/main" val="2049876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7</a:t>
            </a:fld>
            <a:endParaRPr lang="en-US" dirty="0"/>
          </a:p>
        </p:txBody>
      </p:sp>
    </p:spTree>
    <p:extLst>
      <p:ext uri="{BB962C8B-B14F-4D97-AF65-F5344CB8AC3E}">
        <p14:creationId xmlns:p14="http://schemas.microsoft.com/office/powerpoint/2010/main" val="283655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8</a:t>
            </a:fld>
            <a:endParaRPr lang="en-US" dirty="0"/>
          </a:p>
        </p:txBody>
      </p:sp>
    </p:spTree>
    <p:extLst>
      <p:ext uri="{BB962C8B-B14F-4D97-AF65-F5344CB8AC3E}">
        <p14:creationId xmlns:p14="http://schemas.microsoft.com/office/powerpoint/2010/main" val="3475126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17142BC-A7BD-4276-975D-6351998F7C85}" type="slidenum">
              <a:rPr lang="en-US" smtClean="0"/>
              <a:t>9</a:t>
            </a:fld>
            <a:endParaRPr lang="en-US" dirty="0"/>
          </a:p>
        </p:txBody>
      </p:sp>
    </p:spTree>
    <p:extLst>
      <p:ext uri="{BB962C8B-B14F-4D97-AF65-F5344CB8AC3E}">
        <p14:creationId xmlns:p14="http://schemas.microsoft.com/office/powerpoint/2010/main" val="1812313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63442AB9-C8CA-420F-B42A-18C2D699071B}" type="datetime1">
              <a:rPr lang="en-US" smtClean="0"/>
              <a:t>6/2/2021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0004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1DFFBC-BDEB-417F-BF84-663A45C20646}" type="datetime1">
              <a:rPr lang="en-US" smtClean="0"/>
              <a:t>6/2/2021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075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D8071AC1-DFE2-4CEB-A839-7F430962ACC4}" type="datetime1">
              <a:rPr lang="en-US" smtClean="0"/>
              <a:t>6/2/2021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902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2F9C0F-A549-4116-ADE7-EA08C05540C8}" type="datetime1">
              <a:rPr lang="en-US" smtClean="0"/>
              <a:t>6/2/2021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5597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C9EEE4F-EA2D-4584-9DE7-EC300D9E7B04}" type="datetime1">
              <a:rPr lang="en-US" smtClean="0"/>
              <a:t>6/2/2021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997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EBE59C-38C6-435B-909F-6BC5D2F90092}" type="datetime1">
              <a:rPr lang="en-US" smtClean="0"/>
              <a:t>6/2/2021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260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4B3F88-5DA5-47A3-A95A-FEF6AF43E84E}" type="datetime1">
              <a:rPr lang="en-US" smtClean="0"/>
              <a:t>6/2/2021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3265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BB3716-29F6-49DE-A213-3937CA580F20}" type="datetime1">
              <a:rPr lang="en-US" smtClean="0"/>
              <a:t>6/2/2021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04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B02A8-9935-43BE-936D-943169608636}" type="datetime1">
              <a:rPr lang="en-US" smtClean="0"/>
              <a:t>6/2/2021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7060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3518B405-B3F7-4586-BE59-DF6DE834F5F3}" type="datetime1">
              <a:rPr lang="en-US" smtClean="0"/>
              <a:t>6/2/2021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267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376EAD-3739-455C-929C-D58B69B73424}" type="datetime1">
              <a:rPr lang="en-US" smtClean="0"/>
              <a:t>6/2/2021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1858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EDBAC8D9-C124-4B74-9CB9-474FDD0AD4C5}" type="datetime1">
              <a:rPr lang="en-US" smtClean="0"/>
              <a:t>6/2/2021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447386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E2B38E65-3AFD-404A-BEFC-3006BCB7A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descr="A hot air balloon over a sign&#10;&#10;Description automatically generated">
            <a:extLst>
              <a:ext uri="{FF2B5EF4-FFF2-40B4-BE49-F238E27FC236}">
                <a16:creationId xmlns:a16="http://schemas.microsoft.com/office/drawing/2014/main" id="{1A3477DC-B338-4F74-BC24-AFDF096E5A7F}"/>
              </a:ext>
            </a:extLst>
          </p:cNvPr>
          <p:cNvPicPr>
            <a:picLocks noChangeAspect="1"/>
          </p:cNvPicPr>
          <p:nvPr/>
        </p:nvPicPr>
        <p:blipFill rotWithShape="1">
          <a:blip r:embed="rId3"/>
          <a:srcRect l="12849" r="12851" b="1"/>
          <a:stretch/>
        </p:blipFill>
        <p:spPr>
          <a:xfrm>
            <a:off x="446534" y="723899"/>
            <a:ext cx="7498616" cy="5676901"/>
          </a:xfrm>
          <a:prstGeom prst="rect">
            <a:avLst/>
          </a:prstGeom>
        </p:spPr>
      </p:pic>
      <p:sp>
        <p:nvSpPr>
          <p:cNvPr id="44" name="Rectangle 43">
            <a:extLst>
              <a:ext uri="{FF2B5EF4-FFF2-40B4-BE49-F238E27FC236}">
                <a16:creationId xmlns:a16="http://schemas.microsoft.com/office/drawing/2014/main" id="{AE598562-3047-4BC2-BFF9-F39420474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D2DBA70-3C88-4960-B0D4-84FCD42B19DB}"/>
              </a:ext>
            </a:extLst>
          </p:cNvPr>
          <p:cNvSpPr>
            <a:spLocks noGrp="1"/>
          </p:cNvSpPr>
          <p:nvPr>
            <p:ph type="ctrTitle"/>
          </p:nvPr>
        </p:nvSpPr>
        <p:spPr>
          <a:xfrm>
            <a:off x="8296274" y="1419225"/>
            <a:ext cx="3178573" cy="2085869"/>
          </a:xfrm>
        </p:spPr>
        <p:txBody>
          <a:bodyPr>
            <a:normAutofit/>
          </a:bodyPr>
          <a:lstStyle/>
          <a:p>
            <a:r>
              <a:rPr lang="en-US" dirty="0">
                <a:solidFill>
                  <a:srgbClr val="FFFFFF"/>
                </a:solidFill>
              </a:rPr>
              <a:t>Council Orientation</a:t>
            </a:r>
          </a:p>
        </p:txBody>
      </p:sp>
      <p:sp>
        <p:nvSpPr>
          <p:cNvPr id="3" name="Subtitle 2">
            <a:extLst>
              <a:ext uri="{FF2B5EF4-FFF2-40B4-BE49-F238E27FC236}">
                <a16:creationId xmlns:a16="http://schemas.microsoft.com/office/drawing/2014/main" id="{1B3254AA-54D7-42C3-86C1-E80F6DF9CA03}"/>
              </a:ext>
            </a:extLst>
          </p:cNvPr>
          <p:cNvSpPr>
            <a:spLocks noGrp="1"/>
          </p:cNvSpPr>
          <p:nvPr>
            <p:ph type="subTitle" idx="1"/>
          </p:nvPr>
        </p:nvSpPr>
        <p:spPr>
          <a:xfrm>
            <a:off x="8296275" y="3505095"/>
            <a:ext cx="3081576" cy="1733655"/>
          </a:xfrm>
        </p:spPr>
        <p:txBody>
          <a:bodyPr>
            <a:normAutofit/>
          </a:bodyPr>
          <a:lstStyle/>
          <a:p>
            <a:r>
              <a:rPr lang="en-US" dirty="0">
                <a:solidFill>
                  <a:schemeClr val="bg2"/>
                </a:solidFill>
              </a:rPr>
              <a:t>2021</a:t>
            </a:r>
          </a:p>
        </p:txBody>
      </p:sp>
      <p:grpSp>
        <p:nvGrpSpPr>
          <p:cNvPr id="46" name="Group 45">
            <a:extLst>
              <a:ext uri="{FF2B5EF4-FFF2-40B4-BE49-F238E27FC236}">
                <a16:creationId xmlns:a16="http://schemas.microsoft.com/office/drawing/2014/main" id="{C19E0D66-E86B-461B-B58E-7FB356BB03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7" name="Rectangle 46">
              <a:extLst>
                <a:ext uri="{FF2B5EF4-FFF2-40B4-BE49-F238E27FC236}">
                  <a16:creationId xmlns:a16="http://schemas.microsoft.com/office/drawing/2014/main" id="{ED2C7D57-D78E-413F-958A-00ABC85043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1596FEE5-A0CD-4B5D-B4C1-785801908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28A81341-6C47-4992-BD01-6BCF3A349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098341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Motions of council</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180496"/>
            <a:ext cx="11029615" cy="3975348"/>
          </a:xfrm>
        </p:spPr>
        <p:txBody>
          <a:bodyPr>
            <a:normAutofit/>
          </a:bodyPr>
          <a:lstStyle/>
          <a:p>
            <a:pPr>
              <a:buClr>
                <a:schemeClr val="accent3"/>
              </a:buClr>
            </a:pPr>
            <a:r>
              <a:rPr lang="en-US" sz="2400" dirty="0">
                <a:solidFill>
                  <a:srgbClr val="080D03"/>
                </a:solidFill>
              </a:rPr>
              <a:t>The main purpose of a meeting is to see that ideas or items of business are proposed, considered and decided</a:t>
            </a:r>
          </a:p>
          <a:p>
            <a:pPr>
              <a:buClr>
                <a:schemeClr val="accent3"/>
              </a:buClr>
            </a:pPr>
            <a:r>
              <a:rPr lang="en-US" sz="2400" dirty="0">
                <a:solidFill>
                  <a:srgbClr val="080D03"/>
                </a:solidFill>
              </a:rPr>
              <a:t>A motion is a proposed action to address the issue</a:t>
            </a:r>
          </a:p>
          <a:p>
            <a:pPr>
              <a:buClr>
                <a:schemeClr val="accent3"/>
              </a:buClr>
            </a:pPr>
            <a:r>
              <a:rPr lang="en-US" sz="2400" dirty="0">
                <a:solidFill>
                  <a:srgbClr val="080D03"/>
                </a:solidFill>
              </a:rPr>
              <a:t>Motions can only be ratified at Regular Council Meetings (RCM) </a:t>
            </a:r>
          </a:p>
          <a:p>
            <a:pPr>
              <a:buClr>
                <a:schemeClr val="accent3"/>
              </a:buClr>
            </a:pPr>
            <a:r>
              <a:rPr lang="en-US" sz="2400" dirty="0">
                <a:solidFill>
                  <a:srgbClr val="080D03"/>
                </a:solidFill>
              </a:rPr>
              <a:t>Any motion put forward at a Closed Session can only be “Motions to Recommend” to the RCM</a:t>
            </a:r>
          </a:p>
          <a:p>
            <a:pPr>
              <a:buClr>
                <a:schemeClr val="accent3"/>
              </a:buClr>
            </a:pPr>
            <a:endParaRPr lang="en-US" sz="2400" dirty="0"/>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991548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making MOTIONS</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09191"/>
            <a:ext cx="11029615" cy="4491613"/>
          </a:xfrm>
        </p:spPr>
        <p:txBody>
          <a:bodyPr>
            <a:normAutofit fontScale="85000" lnSpcReduction="20000"/>
          </a:bodyPr>
          <a:lstStyle/>
          <a:p>
            <a:pPr>
              <a:buClr>
                <a:schemeClr val="accent3"/>
              </a:buClr>
            </a:pPr>
            <a:r>
              <a:rPr lang="en-US" sz="2400" dirty="0">
                <a:solidFill>
                  <a:srgbClr val="080D03"/>
                </a:solidFill>
              </a:rPr>
              <a:t>Usually, the Mayor will read the motion and ask if anyone would like to make the motion.</a:t>
            </a:r>
          </a:p>
          <a:p>
            <a:pPr>
              <a:buClr>
                <a:schemeClr val="accent3"/>
              </a:buClr>
            </a:pPr>
            <a:r>
              <a:rPr lang="en-US" sz="2400" dirty="0">
                <a:solidFill>
                  <a:srgbClr val="080D03"/>
                </a:solidFill>
              </a:rPr>
              <a:t>If so, any Councillor can reply,  “I make that motion” or “I will.”</a:t>
            </a:r>
          </a:p>
          <a:p>
            <a:pPr>
              <a:buClr>
                <a:schemeClr val="accent3"/>
              </a:buClr>
            </a:pPr>
            <a:r>
              <a:rPr lang="en-US" sz="2400" dirty="0">
                <a:solidFill>
                  <a:srgbClr val="080D03"/>
                </a:solidFill>
              </a:rPr>
              <a:t>If discussion has taken place and it is time to decide on a motion, any Councillor can propose a motion.  (example: I move to allow Peddlers to set up on Town property.)</a:t>
            </a:r>
          </a:p>
          <a:p>
            <a:pPr>
              <a:buClr>
                <a:schemeClr val="accent3"/>
              </a:buClr>
            </a:pPr>
            <a:r>
              <a:rPr lang="en-US" sz="2400" dirty="0">
                <a:solidFill>
                  <a:srgbClr val="080D03"/>
                </a:solidFill>
              </a:rPr>
              <a:t>Once a motion is on the floor, the Mayor will ask if anyone would like to second it.</a:t>
            </a:r>
          </a:p>
          <a:p>
            <a:pPr>
              <a:buClr>
                <a:schemeClr val="accent3"/>
              </a:buClr>
            </a:pPr>
            <a:r>
              <a:rPr lang="en-US" sz="2400" dirty="0">
                <a:solidFill>
                  <a:srgbClr val="080D03"/>
                </a:solidFill>
              </a:rPr>
              <a:t>Any Councillor can say, “I would second that motion.”</a:t>
            </a:r>
          </a:p>
          <a:p>
            <a:pPr>
              <a:buClr>
                <a:schemeClr val="accent3"/>
              </a:buClr>
            </a:pPr>
            <a:r>
              <a:rPr lang="en-US" sz="2400" dirty="0">
                <a:solidFill>
                  <a:srgbClr val="080D03"/>
                </a:solidFill>
              </a:rPr>
              <a:t>The Mayor will ask, “All those in </a:t>
            </a:r>
            <a:r>
              <a:rPr lang="en-US" sz="2400" dirty="0" err="1">
                <a:solidFill>
                  <a:srgbClr val="080D03"/>
                </a:solidFill>
              </a:rPr>
              <a:t>favour</a:t>
            </a:r>
            <a:r>
              <a:rPr lang="en-US" sz="2400" dirty="0">
                <a:solidFill>
                  <a:srgbClr val="080D03"/>
                </a:solidFill>
              </a:rPr>
              <a:t>?”</a:t>
            </a:r>
          </a:p>
          <a:p>
            <a:pPr>
              <a:buClr>
                <a:schemeClr val="accent3"/>
              </a:buClr>
            </a:pPr>
            <a:r>
              <a:rPr lang="en-US" sz="2400" dirty="0">
                <a:solidFill>
                  <a:srgbClr val="080D03"/>
                </a:solidFill>
              </a:rPr>
              <a:t>All Councillors in </a:t>
            </a:r>
            <a:r>
              <a:rPr lang="en-US" sz="2400" dirty="0" err="1">
                <a:solidFill>
                  <a:srgbClr val="080D03"/>
                </a:solidFill>
              </a:rPr>
              <a:t>favour</a:t>
            </a:r>
            <a:r>
              <a:rPr lang="en-US" sz="2400" dirty="0">
                <a:solidFill>
                  <a:srgbClr val="080D03"/>
                </a:solidFill>
              </a:rPr>
              <a:t> will respond, “Aye.”</a:t>
            </a:r>
          </a:p>
          <a:p>
            <a:pPr>
              <a:buClr>
                <a:schemeClr val="accent3"/>
              </a:buClr>
            </a:pPr>
            <a:r>
              <a:rPr lang="en-US" sz="2400" dirty="0">
                <a:solidFill>
                  <a:srgbClr val="080D03"/>
                </a:solidFill>
              </a:rPr>
              <a:t>If the Mayor does not hear a reply from everyone, he will ask, if any Councillor is contrary minded to which any Councillor can say, “Aye” if they are opposed to the motion.</a:t>
            </a:r>
          </a:p>
          <a:p>
            <a:pPr>
              <a:buClr>
                <a:schemeClr val="accent3"/>
              </a:buClr>
            </a:pPr>
            <a:r>
              <a:rPr lang="en-US" sz="2400" dirty="0">
                <a:solidFill>
                  <a:srgbClr val="080D03"/>
                </a:solidFill>
              </a:rPr>
              <a:t>The mover’s and seconder’s names will be recorded in the minutes</a:t>
            </a:r>
          </a:p>
          <a:p>
            <a:pPr>
              <a:buClr>
                <a:schemeClr val="accent3"/>
              </a:buClr>
            </a:pPr>
            <a:r>
              <a:rPr lang="en-US" sz="2400" dirty="0">
                <a:solidFill>
                  <a:srgbClr val="080D03"/>
                </a:solidFill>
              </a:rPr>
              <a:t>Any votes against a motion are recorded in the minutes</a:t>
            </a: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663231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making MOTIONS (</a:t>
            </a:r>
            <a:r>
              <a:rPr lang="en-US" dirty="0" err="1"/>
              <a:t>con’t</a:t>
            </a:r>
            <a:r>
              <a:rPr lang="en-US" dirty="0"/>
              <a:t>)</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09191"/>
            <a:ext cx="11029615" cy="4491613"/>
          </a:xfrm>
        </p:spPr>
        <p:txBody>
          <a:bodyPr>
            <a:normAutofit/>
          </a:bodyPr>
          <a:lstStyle/>
          <a:p>
            <a:pPr marL="0" indent="0">
              <a:buClr>
                <a:schemeClr val="accent3"/>
              </a:buClr>
              <a:buNone/>
            </a:pPr>
            <a:r>
              <a:rPr lang="en-US" sz="2400" dirty="0">
                <a:solidFill>
                  <a:srgbClr val="080D03"/>
                </a:solidFill>
              </a:rPr>
              <a:t>This is an example of a motion in the minutes of the March 9, 2021 Council meeting:</a:t>
            </a:r>
          </a:p>
          <a:p>
            <a:pPr marL="0" indent="0">
              <a:buClr>
                <a:schemeClr val="accent3"/>
              </a:buClr>
              <a:buNone/>
            </a:pPr>
            <a:endParaRPr lang="en-US" sz="2400" dirty="0">
              <a:solidFill>
                <a:srgbClr val="080D03"/>
              </a:solidFill>
            </a:endParaRPr>
          </a:p>
          <a:p>
            <a:pPr marL="0" indent="0">
              <a:buClr>
                <a:schemeClr val="accent3"/>
              </a:buClr>
              <a:buNone/>
            </a:pPr>
            <a:endParaRPr lang="en-US" sz="2400" dirty="0">
              <a:solidFill>
                <a:srgbClr val="080D03"/>
              </a:solidFill>
            </a:endParaRPr>
          </a:p>
          <a:p>
            <a:pPr marL="0" indent="0">
              <a:buClr>
                <a:schemeClr val="accent3"/>
              </a:buClr>
              <a:buNone/>
            </a:pPr>
            <a:endParaRPr lang="en-US" sz="2400" dirty="0">
              <a:solidFill>
                <a:srgbClr val="080D03"/>
              </a:solidFill>
            </a:endParaRPr>
          </a:p>
          <a:p>
            <a:pPr marL="0" indent="0">
              <a:buClr>
                <a:schemeClr val="accent3"/>
              </a:buClr>
              <a:buNone/>
            </a:pPr>
            <a:endParaRPr lang="en-US" sz="2400" dirty="0">
              <a:solidFill>
                <a:srgbClr val="080D03"/>
              </a:solidFill>
            </a:endParaRPr>
          </a:p>
          <a:p>
            <a:pPr marL="0" indent="0">
              <a:buClr>
                <a:schemeClr val="accent3"/>
              </a:buClr>
              <a:buNone/>
            </a:pPr>
            <a:endParaRPr lang="en-US" sz="2400" dirty="0">
              <a:solidFill>
                <a:srgbClr val="080D03"/>
              </a:solidFill>
            </a:endParaRPr>
          </a:p>
          <a:p>
            <a:pPr marL="0" indent="0">
              <a:buClr>
                <a:schemeClr val="accent3"/>
              </a:buClr>
              <a:buNone/>
            </a:pPr>
            <a:endParaRPr lang="en-US" sz="2400" dirty="0">
              <a:solidFill>
                <a:srgbClr val="080D03"/>
              </a:solidFill>
            </a:endParaRP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Picture 9">
            <a:extLst>
              <a:ext uri="{FF2B5EF4-FFF2-40B4-BE49-F238E27FC236}">
                <a16:creationId xmlns:a16="http://schemas.microsoft.com/office/drawing/2014/main" id="{F4066B9D-25DA-4ABC-B35B-843BEEC76EDA}"/>
              </a:ext>
            </a:extLst>
          </p:cNvPr>
          <p:cNvPicPr>
            <a:picLocks noChangeAspect="1"/>
          </p:cNvPicPr>
          <p:nvPr/>
        </p:nvPicPr>
        <p:blipFill>
          <a:blip r:embed="rId4"/>
          <a:stretch>
            <a:fillRect/>
          </a:stretch>
        </p:blipFill>
        <p:spPr>
          <a:xfrm>
            <a:off x="581192" y="2908477"/>
            <a:ext cx="10928432" cy="2376759"/>
          </a:xfrm>
          <a:prstGeom prst="rect">
            <a:avLst/>
          </a:prstGeom>
        </p:spPr>
      </p:pic>
    </p:spTree>
    <p:extLst>
      <p:ext uri="{BB962C8B-B14F-4D97-AF65-F5344CB8AC3E}">
        <p14:creationId xmlns:p14="http://schemas.microsoft.com/office/powerpoint/2010/main" val="4194535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Conflict of Interest</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180496"/>
            <a:ext cx="11029615" cy="3975348"/>
          </a:xfrm>
        </p:spPr>
        <p:txBody>
          <a:bodyPr>
            <a:normAutofit/>
          </a:bodyPr>
          <a:lstStyle/>
          <a:p>
            <a:pPr>
              <a:buClr>
                <a:schemeClr val="accent3"/>
              </a:buClr>
            </a:pPr>
            <a:r>
              <a:rPr lang="en-US" sz="2400" dirty="0">
                <a:solidFill>
                  <a:srgbClr val="080D03"/>
                </a:solidFill>
              </a:rPr>
              <a:t>Part 8 of the Local Governance Act details what constitutes a conflict of interest. </a:t>
            </a:r>
          </a:p>
          <a:p>
            <a:pPr>
              <a:buClr>
                <a:schemeClr val="accent3"/>
              </a:buClr>
            </a:pPr>
            <a:r>
              <a:rPr lang="en-US" sz="2400" dirty="0">
                <a:solidFill>
                  <a:srgbClr val="080D03"/>
                </a:solidFill>
              </a:rPr>
              <a:t>At the start of every meeting members of Council and senior appointed officers should examine the agenda to ensure they do not take part in discussions or vote on a matter in which they may be in a conflict of interest. </a:t>
            </a:r>
          </a:p>
          <a:p>
            <a:pPr>
              <a:buClr>
                <a:schemeClr val="accent3"/>
              </a:buClr>
            </a:pPr>
            <a:r>
              <a:rPr lang="en-US" sz="2400" dirty="0">
                <a:solidFill>
                  <a:srgbClr val="080D03"/>
                </a:solidFill>
              </a:rPr>
              <a:t>If a Councillor sees they will have a conflict, they would state their conflict when that item is up for discussion, and would excuse themself from the meeting, returning when the next item is brought forward. </a:t>
            </a:r>
            <a:endParaRPr lang="en-US" sz="2400" dirty="0"/>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925533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sz="3200" b="1" dirty="0">
                <a:solidFill>
                  <a:srgbClr val="92D050"/>
                </a:solidFill>
              </a:rPr>
              <a:t>Mayor and Council</a:t>
            </a:r>
            <a:br>
              <a:rPr lang="en-US" dirty="0"/>
            </a:br>
            <a:r>
              <a:rPr lang="en-US" dirty="0"/>
              <a:t>Roles and responsibilities </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180496"/>
            <a:ext cx="11029615" cy="3975348"/>
          </a:xfrm>
        </p:spPr>
        <p:txBody>
          <a:bodyPr>
            <a:normAutofit lnSpcReduction="10000"/>
          </a:bodyPr>
          <a:lstStyle/>
          <a:p>
            <a:pPr marL="0" indent="0">
              <a:buClr>
                <a:schemeClr val="accent3"/>
              </a:buClr>
              <a:buNone/>
            </a:pPr>
            <a:r>
              <a:rPr lang="en-US" sz="3200" b="1" dirty="0">
                <a:solidFill>
                  <a:srgbClr val="92D050"/>
                </a:solidFill>
              </a:rPr>
              <a:t>Mayor</a:t>
            </a:r>
            <a:endParaRPr lang="en-US" sz="2400" b="1" dirty="0">
              <a:solidFill>
                <a:srgbClr val="92D050"/>
              </a:solidFill>
            </a:endParaRPr>
          </a:p>
          <a:p>
            <a:pPr>
              <a:buClr>
                <a:schemeClr val="accent3"/>
              </a:buClr>
            </a:pPr>
            <a:r>
              <a:rPr lang="en-US" sz="2400" dirty="0">
                <a:solidFill>
                  <a:srgbClr val="080D03"/>
                </a:solidFill>
              </a:rPr>
              <a:t>Leader of Council</a:t>
            </a:r>
          </a:p>
          <a:p>
            <a:pPr>
              <a:buClr>
                <a:schemeClr val="accent3"/>
              </a:buClr>
            </a:pPr>
            <a:r>
              <a:rPr lang="en-US" sz="2400" dirty="0">
                <a:solidFill>
                  <a:srgbClr val="080D03"/>
                </a:solidFill>
              </a:rPr>
              <a:t>Chairs the Council meetings</a:t>
            </a:r>
          </a:p>
          <a:p>
            <a:pPr>
              <a:buClr>
                <a:schemeClr val="accent3"/>
              </a:buClr>
            </a:pPr>
            <a:r>
              <a:rPr lang="en-US" sz="2400" dirty="0">
                <a:solidFill>
                  <a:srgbClr val="080D03"/>
                </a:solidFill>
              </a:rPr>
              <a:t>Provides leadership and guidance to Council</a:t>
            </a:r>
          </a:p>
          <a:p>
            <a:pPr>
              <a:buClr>
                <a:schemeClr val="accent3"/>
              </a:buClr>
            </a:pPr>
            <a:r>
              <a:rPr lang="en-US" sz="2400" dirty="0">
                <a:solidFill>
                  <a:srgbClr val="080D03"/>
                </a:solidFill>
              </a:rPr>
              <a:t>Promotes a positive relationship with the Town Administration and outside organizations</a:t>
            </a:r>
          </a:p>
          <a:p>
            <a:pPr>
              <a:buClr>
                <a:schemeClr val="accent3"/>
              </a:buClr>
            </a:pPr>
            <a:r>
              <a:rPr lang="en-US" sz="2400" dirty="0">
                <a:solidFill>
                  <a:srgbClr val="080D03"/>
                </a:solidFill>
              </a:rPr>
              <a:t>Ensures the good governance, behaviour and ethics of Council</a:t>
            </a:r>
          </a:p>
          <a:p>
            <a:pPr>
              <a:buClr>
                <a:schemeClr val="accent3"/>
              </a:buClr>
            </a:pPr>
            <a:r>
              <a:rPr lang="en-US" sz="2400" dirty="0">
                <a:solidFill>
                  <a:srgbClr val="080D03"/>
                </a:solidFill>
              </a:rPr>
              <a:t>Attends social functions and ceremonies on behalf of the Town</a:t>
            </a:r>
            <a:endParaRPr lang="en-US" sz="2400" dirty="0"/>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268179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59AD1BF8-DFD7-4786-AD72-43E1B105AD4A}"/>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7" name="Content Placeholder 2">
            <a:extLst>
              <a:ext uri="{FF2B5EF4-FFF2-40B4-BE49-F238E27FC236}">
                <a16:creationId xmlns:a16="http://schemas.microsoft.com/office/drawing/2014/main" id="{536FC2A5-ABCB-4B19-A47B-02D2F945B873}"/>
              </a:ext>
            </a:extLst>
          </p:cNvPr>
          <p:cNvSpPr txBox="1">
            <a:spLocks/>
          </p:cNvSpPr>
          <p:nvPr/>
        </p:nvSpPr>
        <p:spPr>
          <a:xfrm>
            <a:off x="581192" y="876300"/>
            <a:ext cx="11029615" cy="5568315"/>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07000"/>
              </a:lnSpc>
              <a:spcBef>
                <a:spcPts val="0"/>
              </a:spcBef>
              <a:spcAft>
                <a:spcPts val="0"/>
              </a:spcAft>
              <a:buClr>
                <a:schemeClr val="accent3"/>
              </a:buClr>
              <a:buNone/>
            </a:pPr>
            <a:r>
              <a:rPr lang="en-CA" sz="3200" b="1" dirty="0">
                <a:solidFill>
                  <a:srgbClr val="92D050"/>
                </a:solidFill>
                <a:ea typeface="Calibri" panose="020F0502020204030204" pitchFamily="34" charset="0"/>
                <a:cs typeface="Times New Roman" panose="02020603050405020304" pitchFamily="18" charset="0"/>
              </a:rPr>
              <a:t>Deputy Mayor</a:t>
            </a:r>
          </a:p>
          <a:p>
            <a:pPr>
              <a:lnSpc>
                <a:spcPct val="107000"/>
              </a:lnSpc>
              <a:spcBef>
                <a:spcPts val="0"/>
              </a:spcBef>
              <a:spcAft>
                <a:spcPts val="0"/>
              </a:spcAft>
              <a:buClr>
                <a:schemeClr val="accent3"/>
              </a:buClr>
              <a:buFont typeface="Wingdings" panose="05000000000000000000" pitchFamily="2" charset="2"/>
              <a:buChar char="§"/>
            </a:pPr>
            <a:r>
              <a:rPr lang="en-CA" sz="2200" dirty="0">
                <a:solidFill>
                  <a:srgbClr val="080D03"/>
                </a:solidFill>
                <a:ea typeface="Calibri" panose="020F0502020204030204" pitchFamily="34" charset="0"/>
                <a:cs typeface="Times New Roman" panose="02020603050405020304" pitchFamily="18" charset="0"/>
              </a:rPr>
              <a:t>Acts in place of the Mayor (due to absence or inability of the Mayor)</a:t>
            </a:r>
          </a:p>
          <a:p>
            <a:pPr>
              <a:lnSpc>
                <a:spcPct val="107000"/>
              </a:lnSpc>
              <a:spcBef>
                <a:spcPts val="0"/>
              </a:spcBef>
              <a:spcAft>
                <a:spcPts val="0"/>
              </a:spcAft>
              <a:buClr>
                <a:schemeClr val="accent3"/>
              </a:buClr>
              <a:buFont typeface="Wingdings" panose="05000000000000000000" pitchFamily="2" charset="2"/>
              <a:buChar char="§"/>
            </a:pPr>
            <a:r>
              <a:rPr lang="en-CA" sz="2200" dirty="0">
                <a:solidFill>
                  <a:srgbClr val="080D03"/>
                </a:solidFill>
                <a:ea typeface="Calibri" panose="020F0502020204030204" pitchFamily="34" charset="0"/>
                <a:cs typeface="Times New Roman" panose="02020603050405020304" pitchFamily="18" charset="0"/>
              </a:rPr>
              <a:t>Holds same powers as Mayor in their absence</a:t>
            </a:r>
          </a:p>
          <a:p>
            <a:pPr>
              <a:lnSpc>
                <a:spcPct val="107000"/>
              </a:lnSpc>
              <a:spcBef>
                <a:spcPts val="0"/>
              </a:spcBef>
              <a:spcAft>
                <a:spcPts val="0"/>
              </a:spcAft>
              <a:buClr>
                <a:schemeClr val="accent3"/>
              </a:buClr>
              <a:buFont typeface="Wingdings" panose="05000000000000000000" pitchFamily="2" charset="2"/>
              <a:buChar char="§"/>
            </a:pPr>
            <a:endParaRPr lang="en-CA" sz="2200" dirty="0">
              <a:solidFill>
                <a:srgbClr val="080D03"/>
              </a:solidFill>
              <a:ea typeface="Calibri" panose="020F0502020204030204" pitchFamily="34" charset="0"/>
              <a:cs typeface="Times New Roman" panose="02020603050405020304" pitchFamily="18" charset="0"/>
            </a:endParaRPr>
          </a:p>
          <a:p>
            <a:pPr marL="0" indent="0">
              <a:lnSpc>
                <a:spcPct val="107000"/>
              </a:lnSpc>
              <a:spcBef>
                <a:spcPts val="0"/>
              </a:spcBef>
              <a:spcAft>
                <a:spcPts val="0"/>
              </a:spcAft>
              <a:buClr>
                <a:schemeClr val="accent3"/>
              </a:buClr>
              <a:buNone/>
            </a:pPr>
            <a:r>
              <a:rPr lang="en-CA" sz="3200" b="1" dirty="0">
                <a:solidFill>
                  <a:srgbClr val="92D050"/>
                </a:solidFill>
                <a:ea typeface="Calibri" panose="020F0502020204030204" pitchFamily="34" charset="0"/>
                <a:cs typeface="Times New Roman" panose="02020603050405020304" pitchFamily="18" charset="0"/>
              </a:rPr>
              <a:t>Councillors</a:t>
            </a:r>
            <a:endParaRPr lang="en-CA" sz="2200" b="1" dirty="0">
              <a:solidFill>
                <a:srgbClr val="92D050"/>
              </a:solidFill>
              <a:ea typeface="Calibri" panose="020F0502020204030204" pitchFamily="34" charset="0"/>
              <a:cs typeface="Times New Roman" panose="02020603050405020304" pitchFamily="18" charset="0"/>
            </a:endParaRPr>
          </a:p>
          <a:p>
            <a:pPr>
              <a:lnSpc>
                <a:spcPct val="107000"/>
              </a:lnSpc>
              <a:spcBef>
                <a:spcPts val="0"/>
              </a:spcBef>
              <a:spcAft>
                <a:spcPts val="0"/>
              </a:spcAft>
              <a:buClr>
                <a:schemeClr val="accent3"/>
              </a:buClr>
              <a:buFont typeface="Wingdings" panose="05000000000000000000" pitchFamily="2" charset="2"/>
              <a:buChar char="§"/>
            </a:pPr>
            <a:r>
              <a:rPr lang="en-US" sz="2200" dirty="0">
                <a:solidFill>
                  <a:srgbClr val="080D03"/>
                </a:solidFill>
                <a:ea typeface="Calibri" panose="020F0502020204030204" pitchFamily="34" charset="0"/>
                <a:cs typeface="Times New Roman" panose="02020603050405020304" pitchFamily="18" charset="0"/>
              </a:rPr>
              <a:t>Must incorporate the interests of the whole municipality and its residents</a:t>
            </a:r>
          </a:p>
          <a:p>
            <a:pPr>
              <a:lnSpc>
                <a:spcPct val="107000"/>
              </a:lnSpc>
              <a:spcBef>
                <a:spcPts val="0"/>
              </a:spcBef>
              <a:spcAft>
                <a:spcPts val="0"/>
              </a:spcAft>
              <a:buClr>
                <a:schemeClr val="accent3"/>
              </a:buClr>
              <a:buFont typeface="Wingdings" panose="05000000000000000000" pitchFamily="2" charset="2"/>
              <a:buChar char="§"/>
            </a:pPr>
            <a:r>
              <a:rPr lang="en-US" sz="2200" dirty="0">
                <a:solidFill>
                  <a:srgbClr val="080D03"/>
                </a:solidFill>
                <a:ea typeface="Calibri" panose="020F0502020204030204" pitchFamily="34" charset="0"/>
                <a:cs typeface="Times New Roman" panose="02020603050405020304" pitchFamily="18" charset="0"/>
              </a:rPr>
              <a:t>Play a vital leadership role in creating and implementing Florenceville-Bristol’s vision, strategic direction and values. </a:t>
            </a:r>
          </a:p>
          <a:p>
            <a:pPr>
              <a:lnSpc>
                <a:spcPct val="107000"/>
              </a:lnSpc>
              <a:spcBef>
                <a:spcPts val="0"/>
              </a:spcBef>
              <a:spcAft>
                <a:spcPts val="0"/>
              </a:spcAft>
              <a:buClr>
                <a:schemeClr val="accent3"/>
              </a:buClr>
              <a:buFont typeface="Wingdings" panose="05000000000000000000" pitchFamily="2" charset="2"/>
              <a:buChar char="§"/>
            </a:pPr>
            <a:r>
              <a:rPr lang="en-US" sz="2200" dirty="0">
                <a:solidFill>
                  <a:srgbClr val="080D03"/>
                </a:solidFill>
                <a:ea typeface="Calibri" panose="020F0502020204030204" pitchFamily="34" charset="0"/>
                <a:cs typeface="Times New Roman" panose="02020603050405020304" pitchFamily="18" charset="0"/>
              </a:rPr>
              <a:t>As part of Council, Councillors guide the development of local policies, set service standards and priorities, and monitor the performance of the organization. </a:t>
            </a:r>
          </a:p>
          <a:p>
            <a:pPr>
              <a:lnSpc>
                <a:spcPct val="107000"/>
              </a:lnSpc>
              <a:spcBef>
                <a:spcPts val="0"/>
              </a:spcBef>
              <a:spcAft>
                <a:spcPts val="0"/>
              </a:spcAft>
              <a:buClr>
                <a:schemeClr val="accent3"/>
              </a:buClr>
              <a:buFont typeface="Wingdings" panose="05000000000000000000" pitchFamily="2" charset="2"/>
              <a:buChar char="§"/>
            </a:pPr>
            <a:endParaRPr lang="en-US" sz="2200" dirty="0">
              <a:solidFill>
                <a:srgbClr val="080D03"/>
              </a:solidFill>
              <a:ea typeface="Calibri" panose="020F0502020204030204" pitchFamily="34" charset="0"/>
              <a:cs typeface="Times New Roman" panose="02020603050405020304" pitchFamily="18" charset="0"/>
            </a:endParaRPr>
          </a:p>
          <a:p>
            <a:pPr marL="0" indent="0">
              <a:lnSpc>
                <a:spcPct val="107000"/>
              </a:lnSpc>
              <a:spcBef>
                <a:spcPts val="0"/>
              </a:spcBef>
              <a:spcAft>
                <a:spcPts val="0"/>
              </a:spcAft>
              <a:buClr>
                <a:schemeClr val="accent3"/>
              </a:buClr>
              <a:buNone/>
            </a:pPr>
            <a:r>
              <a:rPr lang="en-US" sz="2200" dirty="0">
                <a:solidFill>
                  <a:srgbClr val="080D03"/>
                </a:solidFill>
                <a:ea typeface="Calibri" panose="020F0502020204030204" pitchFamily="34" charset="0"/>
                <a:cs typeface="Times New Roman" panose="02020603050405020304" pitchFamily="18" charset="0"/>
              </a:rPr>
              <a:t>The New Brunswick Local Governance Act is the main piece of legislation governing the powers, responsibilities, and general operation of local governments. </a:t>
            </a:r>
          </a:p>
          <a:p>
            <a:pPr>
              <a:lnSpc>
                <a:spcPct val="107000"/>
              </a:lnSpc>
              <a:spcBef>
                <a:spcPts val="0"/>
              </a:spcBef>
              <a:spcAft>
                <a:spcPts val="0"/>
              </a:spcAft>
              <a:buClr>
                <a:schemeClr val="accent3"/>
              </a:buClr>
              <a:buFont typeface="Wingdings" panose="05000000000000000000" pitchFamily="2" charset="2"/>
              <a:buChar char="§"/>
            </a:pPr>
            <a:endParaRPr lang="en-US" sz="2200" dirty="0">
              <a:solidFill>
                <a:srgbClr val="080D03"/>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687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br>
              <a:rPr lang="en-US" dirty="0"/>
            </a:br>
            <a:r>
              <a:rPr lang="en-US" dirty="0"/>
              <a:t>Councillors’ key responsibilities</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3" y="2075721"/>
            <a:ext cx="10353508" cy="3975348"/>
          </a:xfrm>
        </p:spPr>
        <p:txBody>
          <a:bodyPr>
            <a:normAutofit fontScale="92500" lnSpcReduction="10000"/>
          </a:bodyPr>
          <a:lstStyle/>
          <a:p>
            <a:pPr>
              <a:buClr>
                <a:schemeClr val="accent3"/>
              </a:buClr>
            </a:pPr>
            <a:r>
              <a:rPr lang="en-US" sz="2400" dirty="0">
                <a:solidFill>
                  <a:srgbClr val="080D03"/>
                </a:solidFill>
              </a:rPr>
              <a:t>Strategic planning for the whole municipality and a sustainable future</a:t>
            </a:r>
          </a:p>
          <a:p>
            <a:pPr>
              <a:buClr>
                <a:schemeClr val="accent3"/>
              </a:buClr>
            </a:pPr>
            <a:r>
              <a:rPr lang="en-US" sz="2400" dirty="0">
                <a:solidFill>
                  <a:srgbClr val="080D03"/>
                </a:solidFill>
              </a:rPr>
              <a:t>Determining the financial strategy and allocating resources via the Town budget</a:t>
            </a:r>
          </a:p>
          <a:p>
            <a:pPr>
              <a:buClr>
                <a:schemeClr val="accent3"/>
              </a:buClr>
            </a:pPr>
            <a:r>
              <a:rPr lang="en-US" sz="2400" dirty="0">
                <a:solidFill>
                  <a:srgbClr val="080D03"/>
                </a:solidFill>
              </a:rPr>
              <a:t>Representing ratepayers and residents</a:t>
            </a:r>
          </a:p>
          <a:p>
            <a:pPr>
              <a:buClr>
                <a:schemeClr val="accent3"/>
              </a:buClr>
            </a:pPr>
            <a:r>
              <a:rPr lang="en-US" sz="2400" dirty="0">
                <a:solidFill>
                  <a:srgbClr val="080D03"/>
                </a:solidFill>
              </a:rPr>
              <a:t>Advocating on a broad range of issues </a:t>
            </a:r>
          </a:p>
          <a:p>
            <a:pPr>
              <a:buClr>
                <a:schemeClr val="accent3"/>
              </a:buClr>
            </a:pPr>
            <a:r>
              <a:rPr lang="en-US" sz="2400" dirty="0">
                <a:solidFill>
                  <a:srgbClr val="080D03"/>
                </a:solidFill>
              </a:rPr>
              <a:t>Liaising and coordinating with other levels of government, non-government, community groups and the private sector</a:t>
            </a:r>
          </a:p>
          <a:p>
            <a:pPr>
              <a:buClr>
                <a:schemeClr val="accent3"/>
              </a:buClr>
            </a:pPr>
            <a:r>
              <a:rPr lang="en-US" sz="2400" dirty="0">
                <a:solidFill>
                  <a:srgbClr val="080D03"/>
                </a:solidFill>
              </a:rPr>
              <a:t>Overseeing the management of community assets</a:t>
            </a:r>
          </a:p>
          <a:p>
            <a:pPr>
              <a:buClr>
                <a:schemeClr val="accent3"/>
              </a:buClr>
            </a:pPr>
            <a:r>
              <a:rPr lang="en-US" sz="2400" dirty="0">
                <a:solidFill>
                  <a:srgbClr val="080D03"/>
                </a:solidFill>
              </a:rPr>
              <a:t>Facilitating community participation</a:t>
            </a:r>
          </a:p>
          <a:p>
            <a:pPr>
              <a:buClr>
                <a:schemeClr val="accent3"/>
              </a:buClr>
            </a:pPr>
            <a:r>
              <a:rPr lang="en-US" sz="2400" dirty="0">
                <a:solidFill>
                  <a:srgbClr val="080D03"/>
                </a:solidFill>
              </a:rPr>
              <a:t>Managing an open and trusting relationship with Town Staff through the CAO</a:t>
            </a: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4225307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br>
              <a:rPr lang="en-US" dirty="0"/>
            </a:br>
            <a:r>
              <a:rPr lang="en-US" dirty="0"/>
              <a:t>Council/Staff relationship</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180496"/>
            <a:ext cx="11029615" cy="3975348"/>
          </a:xfrm>
        </p:spPr>
        <p:txBody>
          <a:bodyPr>
            <a:normAutofit/>
          </a:bodyPr>
          <a:lstStyle/>
          <a:p>
            <a:pPr>
              <a:buClr>
                <a:schemeClr val="accent3"/>
              </a:buClr>
            </a:pPr>
            <a:r>
              <a:rPr lang="en-US" sz="2400" dirty="0">
                <a:solidFill>
                  <a:srgbClr val="080D03"/>
                </a:solidFill>
              </a:rPr>
              <a:t>If the roles of Councillors and staff are not clearly understood, there is potential for conflict between elected Councillors and Municipal Staff</a:t>
            </a:r>
          </a:p>
          <a:p>
            <a:pPr>
              <a:buClr>
                <a:schemeClr val="accent3"/>
              </a:buClr>
            </a:pPr>
            <a:r>
              <a:rPr lang="en-US" sz="2400" dirty="0">
                <a:solidFill>
                  <a:srgbClr val="080D03"/>
                </a:solidFill>
              </a:rPr>
              <a:t>Council should have a clear understanding of what staff do, their responsibilities, and the limits of their authority</a:t>
            </a:r>
          </a:p>
          <a:p>
            <a:pPr>
              <a:buClr>
                <a:schemeClr val="accent3"/>
              </a:buClr>
            </a:pPr>
            <a:r>
              <a:rPr lang="en-US" sz="2400" dirty="0">
                <a:solidFill>
                  <a:srgbClr val="080D03"/>
                </a:solidFill>
              </a:rPr>
              <a:t>Council should also listen to advice from staff who normally have a long-term understanding of municipal policies and operations.</a:t>
            </a:r>
          </a:p>
          <a:p>
            <a:pPr>
              <a:buClr>
                <a:schemeClr val="accent3"/>
              </a:buClr>
            </a:pPr>
            <a:r>
              <a:rPr lang="en-US" sz="2400" dirty="0">
                <a:solidFill>
                  <a:srgbClr val="080D03"/>
                </a:solidFill>
              </a:rPr>
              <a:t>Council is responsible for making policy decisions while staff support the decision-making process and administer those policies. </a:t>
            </a:r>
          </a:p>
          <a:p>
            <a:pPr>
              <a:buClr>
                <a:schemeClr val="accent3"/>
              </a:buClr>
            </a:pPr>
            <a:endParaRPr lang="en-US" sz="2400" dirty="0"/>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991019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Office staff support</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180496"/>
            <a:ext cx="11029615" cy="3975348"/>
          </a:xfrm>
        </p:spPr>
        <p:txBody>
          <a:bodyPr>
            <a:normAutofit/>
          </a:bodyPr>
          <a:lstStyle/>
          <a:p>
            <a:pPr>
              <a:buClr>
                <a:schemeClr val="accent3"/>
              </a:buClr>
            </a:pPr>
            <a:r>
              <a:rPr lang="en-US" sz="2400" dirty="0">
                <a:solidFill>
                  <a:srgbClr val="080D03"/>
                </a:solidFill>
              </a:rPr>
              <a:t>The CAO is the key contact for Council</a:t>
            </a:r>
          </a:p>
          <a:p>
            <a:pPr>
              <a:buClr>
                <a:schemeClr val="accent3"/>
              </a:buClr>
            </a:pPr>
            <a:r>
              <a:rPr lang="en-US" sz="2400" dirty="0">
                <a:solidFill>
                  <a:srgbClr val="080D03"/>
                </a:solidFill>
              </a:rPr>
              <a:t>The CAO would determine which department or staff should be involved in a request and would relay the information accordingly</a:t>
            </a:r>
          </a:p>
          <a:p>
            <a:pPr>
              <a:buClr>
                <a:schemeClr val="accent3"/>
              </a:buClr>
            </a:pPr>
            <a:r>
              <a:rPr lang="en-US" sz="2400" dirty="0">
                <a:solidFill>
                  <a:srgbClr val="080D03"/>
                </a:solidFill>
              </a:rPr>
              <a:t>Typically, the staff would report back to the CAO with findings or confirmation that a request has been carried out.</a:t>
            </a:r>
          </a:p>
          <a:p>
            <a:pPr>
              <a:buClr>
                <a:schemeClr val="accent3"/>
              </a:buClr>
            </a:pPr>
            <a:r>
              <a:rPr lang="en-US" sz="2400" dirty="0">
                <a:solidFill>
                  <a:srgbClr val="080D03"/>
                </a:solidFill>
              </a:rPr>
              <a:t>For non-urgent issues, the manager would include updates to Council in their monthly reports.</a:t>
            </a:r>
          </a:p>
          <a:p>
            <a:pPr>
              <a:buClr>
                <a:schemeClr val="accent3"/>
              </a:buClr>
            </a:pPr>
            <a:endParaRPr lang="en-US" sz="2400" dirty="0"/>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546785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br>
              <a:rPr lang="en-US" dirty="0"/>
            </a:br>
            <a:r>
              <a:rPr lang="en-US" dirty="0"/>
              <a:t>Role of Senior Staff</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180496"/>
            <a:ext cx="11029615" cy="3975348"/>
          </a:xfrm>
        </p:spPr>
        <p:txBody>
          <a:bodyPr>
            <a:normAutofit/>
          </a:bodyPr>
          <a:lstStyle/>
          <a:p>
            <a:pPr>
              <a:buClr>
                <a:schemeClr val="accent3"/>
              </a:buClr>
            </a:pPr>
            <a:r>
              <a:rPr lang="en-US" sz="2400" dirty="0">
                <a:solidFill>
                  <a:srgbClr val="080D03"/>
                </a:solidFill>
              </a:rPr>
              <a:t>The only employee of Council is the Chief Administrative Officer (CAO)</a:t>
            </a:r>
          </a:p>
          <a:p>
            <a:pPr>
              <a:buClr>
                <a:schemeClr val="accent3"/>
              </a:buClr>
            </a:pPr>
            <a:r>
              <a:rPr lang="en-US" sz="2400" dirty="0">
                <a:solidFill>
                  <a:srgbClr val="080D03"/>
                </a:solidFill>
              </a:rPr>
              <a:t> All other employees fall under the direction and leadership of the CAO</a:t>
            </a:r>
          </a:p>
          <a:p>
            <a:pPr>
              <a:buClr>
                <a:schemeClr val="accent3"/>
              </a:buClr>
            </a:pPr>
            <a:r>
              <a:rPr lang="en-US" sz="2400" dirty="0">
                <a:solidFill>
                  <a:srgbClr val="080D03"/>
                </a:solidFill>
              </a:rPr>
              <a:t>The primary role of senior staff is to support Council in their decisions</a:t>
            </a:r>
          </a:p>
          <a:p>
            <a:pPr>
              <a:buClr>
                <a:schemeClr val="accent3"/>
              </a:buClr>
            </a:pPr>
            <a:r>
              <a:rPr lang="en-US" sz="2400" dirty="0">
                <a:solidFill>
                  <a:srgbClr val="080D03"/>
                </a:solidFill>
              </a:rPr>
              <a:t>This includes implementing Council’s goals and strategies, managing the delivery of services and providing advice and support in the decision-making process</a:t>
            </a:r>
          </a:p>
          <a:p>
            <a:pPr>
              <a:buClr>
                <a:schemeClr val="accent3"/>
              </a:buClr>
            </a:pPr>
            <a:endParaRPr lang="en-US" sz="2400" dirty="0">
              <a:solidFill>
                <a:srgbClr val="080D03"/>
              </a:solidFill>
            </a:endParaRPr>
          </a:p>
          <a:p>
            <a:pPr>
              <a:buClr>
                <a:schemeClr val="accent3"/>
              </a:buClr>
            </a:pPr>
            <a:endParaRPr lang="en-US" sz="2400" dirty="0">
              <a:solidFill>
                <a:srgbClr val="080D03"/>
              </a:solidFill>
            </a:endParaRPr>
          </a:p>
          <a:p>
            <a:pPr>
              <a:buClr>
                <a:schemeClr val="accent3"/>
              </a:buClr>
            </a:pPr>
            <a:endParaRPr lang="en-US" sz="2400" dirty="0"/>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855930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Getting ready to represent your Town</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p:txBody>
          <a:bodyPr>
            <a:normAutofit/>
          </a:bodyPr>
          <a:lstStyle/>
          <a:p>
            <a:pPr>
              <a:buClr>
                <a:schemeClr val="accent3"/>
              </a:buClr>
            </a:pPr>
            <a:r>
              <a:rPr lang="en-US" sz="2400" dirty="0">
                <a:solidFill>
                  <a:srgbClr val="080D03"/>
                </a:solidFill>
              </a:rPr>
              <a:t>Advice on what to say and not</a:t>
            </a:r>
          </a:p>
          <a:p>
            <a:pPr>
              <a:buClr>
                <a:schemeClr val="accent3"/>
              </a:buClr>
            </a:pPr>
            <a:r>
              <a:rPr lang="en-US" sz="2400" dirty="0">
                <a:solidFill>
                  <a:srgbClr val="080D03"/>
                </a:solidFill>
              </a:rPr>
              <a:t>A Council is focused on direction/future of the community</a:t>
            </a:r>
          </a:p>
          <a:p>
            <a:pPr>
              <a:buClr>
                <a:schemeClr val="accent3"/>
              </a:buClr>
            </a:pPr>
            <a:r>
              <a:rPr lang="en-US" sz="2400" dirty="0">
                <a:solidFill>
                  <a:srgbClr val="080D03"/>
                </a:solidFill>
              </a:rPr>
              <a:t>Your principal role is on representing residents from your Ward</a:t>
            </a:r>
          </a:p>
          <a:p>
            <a:pPr>
              <a:buClr>
                <a:schemeClr val="accent3"/>
              </a:buClr>
            </a:pPr>
            <a:r>
              <a:rPr lang="en-US" sz="2400" dirty="0">
                <a:solidFill>
                  <a:srgbClr val="080D03"/>
                </a:solidFill>
              </a:rPr>
              <a:t>Expected to serve if asked (be on committees, attend events, etc.)</a:t>
            </a:r>
          </a:p>
          <a:p>
            <a:pPr>
              <a:buClr>
                <a:schemeClr val="accent3"/>
              </a:buClr>
            </a:pPr>
            <a:r>
              <a:rPr lang="en-US" sz="2400" dirty="0">
                <a:solidFill>
                  <a:srgbClr val="080D03"/>
                </a:solidFill>
              </a:rPr>
              <a:t>Mayor attends events if available</a:t>
            </a:r>
          </a:p>
          <a:p>
            <a:pPr>
              <a:buClr>
                <a:schemeClr val="accent3"/>
              </a:buClr>
            </a:pPr>
            <a:r>
              <a:rPr lang="en-US" sz="2400" dirty="0">
                <a:solidFill>
                  <a:srgbClr val="080D03"/>
                </a:solidFill>
              </a:rPr>
              <a:t>Deputy Mayor is called as backup if Mayor not available</a:t>
            </a:r>
          </a:p>
          <a:p>
            <a:pPr>
              <a:buClr>
                <a:schemeClr val="accent3"/>
              </a:buClr>
            </a:pPr>
            <a:r>
              <a:rPr lang="en-US" sz="2400" dirty="0">
                <a:solidFill>
                  <a:srgbClr val="080D03"/>
                </a:solidFill>
              </a:rPr>
              <a:t>Report any issues/concerns to CAO</a:t>
            </a:r>
          </a:p>
          <a:p>
            <a:pPr>
              <a:buClr>
                <a:schemeClr val="accent3"/>
              </a:buClr>
            </a:pPr>
            <a:endParaRPr lang="en-US" sz="2400" dirty="0">
              <a:solidFill>
                <a:srgbClr val="080D03"/>
              </a:solidFill>
            </a:endParaRP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461855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sz="3200" b="1" dirty="0">
                <a:solidFill>
                  <a:srgbClr val="92D050"/>
                </a:solidFill>
              </a:rPr>
              <a:t>Town Departments &amp; Offices</a:t>
            </a:r>
            <a:br>
              <a:rPr lang="en-US" dirty="0"/>
            </a:br>
            <a:r>
              <a:rPr lang="en-US" dirty="0"/>
              <a:t>General Government Services</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180496"/>
            <a:ext cx="11029615" cy="3975348"/>
          </a:xfrm>
        </p:spPr>
        <p:txBody>
          <a:bodyPr>
            <a:normAutofit lnSpcReduction="10000"/>
          </a:bodyPr>
          <a:lstStyle/>
          <a:p>
            <a:pPr>
              <a:buClr>
                <a:schemeClr val="accent3"/>
              </a:buClr>
            </a:pPr>
            <a:r>
              <a:rPr lang="en-US" sz="2400" dirty="0">
                <a:solidFill>
                  <a:srgbClr val="080D03"/>
                </a:solidFill>
              </a:rPr>
              <a:t>This department is responsible for the overall governance and financial administration of the Town</a:t>
            </a:r>
          </a:p>
          <a:p>
            <a:pPr>
              <a:buClr>
                <a:schemeClr val="accent3"/>
              </a:buClr>
            </a:pPr>
            <a:r>
              <a:rPr lang="en-US" sz="2400" dirty="0">
                <a:solidFill>
                  <a:srgbClr val="080D03"/>
                </a:solidFill>
              </a:rPr>
              <a:t>It includes:</a:t>
            </a:r>
          </a:p>
          <a:p>
            <a:pPr lvl="1">
              <a:buClr>
                <a:schemeClr val="accent3"/>
              </a:buClr>
              <a:buFont typeface="Courier New" panose="02070309020205020404" pitchFamily="49" charset="0"/>
              <a:buChar char="o"/>
            </a:pPr>
            <a:r>
              <a:rPr lang="en-US" sz="2200" dirty="0">
                <a:solidFill>
                  <a:srgbClr val="080D03"/>
                </a:solidFill>
              </a:rPr>
              <a:t>Council functions</a:t>
            </a:r>
          </a:p>
          <a:p>
            <a:pPr lvl="1">
              <a:buClr>
                <a:schemeClr val="accent3"/>
              </a:buClr>
              <a:buFont typeface="Courier New" panose="02070309020205020404" pitchFamily="49" charset="0"/>
              <a:buChar char="o"/>
            </a:pPr>
            <a:r>
              <a:rPr lang="en-US" sz="2200" dirty="0">
                <a:solidFill>
                  <a:srgbClr val="080D03"/>
                </a:solidFill>
              </a:rPr>
              <a:t>General administration</a:t>
            </a:r>
          </a:p>
          <a:p>
            <a:pPr lvl="1">
              <a:buClr>
                <a:schemeClr val="accent3"/>
              </a:buClr>
              <a:buFont typeface="Courier New" panose="02070309020205020404" pitchFamily="49" charset="0"/>
              <a:buChar char="o"/>
            </a:pPr>
            <a:r>
              <a:rPr lang="en-US" sz="2200" dirty="0">
                <a:solidFill>
                  <a:srgbClr val="080D03"/>
                </a:solidFill>
              </a:rPr>
              <a:t>Financial management</a:t>
            </a:r>
          </a:p>
          <a:p>
            <a:pPr lvl="1">
              <a:buClr>
                <a:schemeClr val="accent3"/>
              </a:buClr>
              <a:buFont typeface="Courier New" panose="02070309020205020404" pitchFamily="49" charset="0"/>
              <a:buChar char="o"/>
            </a:pPr>
            <a:r>
              <a:rPr lang="en-US" sz="2200" dirty="0">
                <a:solidFill>
                  <a:srgbClr val="080D03"/>
                </a:solidFill>
              </a:rPr>
              <a:t>Legal matters and compliance with legislation</a:t>
            </a:r>
          </a:p>
          <a:p>
            <a:pPr lvl="1">
              <a:buClr>
                <a:schemeClr val="accent3"/>
              </a:buClr>
              <a:buFont typeface="Courier New" panose="02070309020205020404" pitchFamily="49" charset="0"/>
              <a:buChar char="o"/>
            </a:pPr>
            <a:r>
              <a:rPr lang="en-US" sz="2200" dirty="0">
                <a:solidFill>
                  <a:srgbClr val="080D03"/>
                </a:solidFill>
              </a:rPr>
              <a:t>Grants for social and environmental purposes</a:t>
            </a:r>
          </a:p>
          <a:p>
            <a:pPr lvl="1">
              <a:buClr>
                <a:schemeClr val="accent3"/>
              </a:buClr>
              <a:buFont typeface="Courier New" panose="02070309020205020404" pitchFamily="49" charset="0"/>
              <a:buChar char="o"/>
            </a:pPr>
            <a:r>
              <a:rPr lang="en-US" sz="2200" dirty="0">
                <a:solidFill>
                  <a:srgbClr val="080D03"/>
                </a:solidFill>
              </a:rPr>
              <a:t>Civic relations</a:t>
            </a:r>
            <a:endParaRPr lang="en-US" sz="2400" dirty="0"/>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780039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General Government Services (</a:t>
            </a:r>
            <a:r>
              <a:rPr lang="en-US" dirty="0" err="1"/>
              <a:t>con’t</a:t>
            </a:r>
            <a:r>
              <a:rPr lang="en-US" dirty="0"/>
              <a:t>)</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802891"/>
            <a:ext cx="11029615" cy="4847005"/>
          </a:xfrm>
        </p:spPr>
        <p:txBody>
          <a:bodyPr>
            <a:normAutofit fontScale="85000" lnSpcReduction="20000"/>
          </a:bodyPr>
          <a:lstStyle/>
          <a:p>
            <a:pPr marL="0" indent="0">
              <a:buClr>
                <a:schemeClr val="accent3"/>
              </a:buClr>
              <a:buNone/>
            </a:pPr>
            <a:r>
              <a:rPr lang="en-US" sz="2900" b="1" dirty="0"/>
              <a:t>Chief Administrative Officer (CAO)</a:t>
            </a:r>
          </a:p>
          <a:p>
            <a:pPr>
              <a:buClr>
                <a:schemeClr val="accent3"/>
              </a:buClr>
            </a:pPr>
            <a:r>
              <a:rPr lang="en-US" sz="2400" dirty="0">
                <a:solidFill>
                  <a:srgbClr val="080D03"/>
                </a:solidFill>
              </a:rPr>
              <a:t>The only employee of Council</a:t>
            </a:r>
          </a:p>
          <a:p>
            <a:pPr>
              <a:buClr>
                <a:schemeClr val="accent3"/>
              </a:buClr>
            </a:pPr>
            <a:r>
              <a:rPr lang="en-US" sz="2400" dirty="0">
                <a:solidFill>
                  <a:srgbClr val="080D03"/>
                </a:solidFill>
              </a:rPr>
              <a:t>Responsible for the overall administrative planning, coordination, and control of the activities and business affairs of the Town</a:t>
            </a:r>
          </a:p>
          <a:p>
            <a:pPr>
              <a:buClr>
                <a:schemeClr val="accent3"/>
              </a:buClr>
            </a:pPr>
            <a:r>
              <a:rPr lang="en-US" sz="2400" dirty="0">
                <a:solidFill>
                  <a:srgbClr val="080D03"/>
                </a:solidFill>
              </a:rPr>
              <a:t>Primary staff liaison with Council and is accountable for ensuring that decisions of Council are implemented by the organization</a:t>
            </a:r>
          </a:p>
          <a:p>
            <a:pPr>
              <a:buClr>
                <a:schemeClr val="accent3"/>
              </a:buClr>
            </a:pPr>
            <a:r>
              <a:rPr lang="en-US" sz="2400" dirty="0">
                <a:solidFill>
                  <a:srgbClr val="080D03"/>
                </a:solidFill>
              </a:rPr>
              <a:t>Leads, directs, and coordinates the Town’s operational departments</a:t>
            </a:r>
          </a:p>
          <a:p>
            <a:pPr>
              <a:buClr>
                <a:schemeClr val="accent3"/>
              </a:buClr>
            </a:pPr>
            <a:r>
              <a:rPr lang="en-US" sz="2400" dirty="0">
                <a:solidFill>
                  <a:srgbClr val="080D03"/>
                </a:solidFill>
              </a:rPr>
              <a:t>Through the leadership of the CAO, the Town’s operational departments will execute annual operational plans and manage the Town’s operational, capital and utility budgets in line with the policies and objectives established and approved by Council. </a:t>
            </a:r>
          </a:p>
          <a:p>
            <a:pPr>
              <a:buClr>
                <a:schemeClr val="accent3"/>
              </a:buClr>
            </a:pPr>
            <a:r>
              <a:rPr lang="en-US" sz="2400" dirty="0">
                <a:solidFill>
                  <a:srgbClr val="080D03"/>
                </a:solidFill>
              </a:rPr>
              <a:t>Responsible for the effective and efficient delivery of all services in compliance with all applicable By-Laws, policies, statutory requirements, and collective agreements. </a:t>
            </a:r>
          </a:p>
          <a:p>
            <a:pPr>
              <a:buClr>
                <a:schemeClr val="accent3"/>
              </a:buClr>
            </a:pPr>
            <a:r>
              <a:rPr lang="en-US" sz="2400" dirty="0">
                <a:solidFill>
                  <a:srgbClr val="080D03"/>
                </a:solidFill>
              </a:rPr>
              <a:t>Accountable for establishing performance expectations for staff and creating a positive working culture for employees. </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398401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General Government Services (</a:t>
            </a:r>
            <a:r>
              <a:rPr lang="en-US" dirty="0" err="1"/>
              <a:t>con’t</a:t>
            </a:r>
            <a:r>
              <a:rPr lang="en-US" dirty="0"/>
              <a:t>)</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047875"/>
            <a:ext cx="11029615" cy="4203219"/>
          </a:xfrm>
        </p:spPr>
        <p:txBody>
          <a:bodyPr>
            <a:normAutofit lnSpcReduction="10000"/>
          </a:bodyPr>
          <a:lstStyle/>
          <a:p>
            <a:pPr marL="0" indent="0">
              <a:buClr>
                <a:schemeClr val="accent3"/>
              </a:buClr>
              <a:buNone/>
            </a:pPr>
            <a:r>
              <a:rPr lang="en-US" sz="2400" b="1" dirty="0"/>
              <a:t>Clerk</a:t>
            </a:r>
          </a:p>
          <a:p>
            <a:pPr>
              <a:buClr>
                <a:schemeClr val="accent3"/>
              </a:buClr>
            </a:pPr>
            <a:r>
              <a:rPr lang="en-US" sz="2400" dirty="0">
                <a:solidFill>
                  <a:srgbClr val="080D03"/>
                </a:solidFill>
              </a:rPr>
              <a:t>As of 2021, the CAO is also the Town Clerk</a:t>
            </a:r>
          </a:p>
          <a:p>
            <a:pPr>
              <a:buClr>
                <a:schemeClr val="accent3"/>
              </a:buClr>
            </a:pPr>
            <a:r>
              <a:rPr lang="en-US" sz="2400" dirty="0">
                <a:solidFill>
                  <a:srgbClr val="080D03"/>
                </a:solidFill>
              </a:rPr>
              <a:t>Acts as the secretary to Council and attends all meetings, records the minutes, maintains all records of Council</a:t>
            </a:r>
          </a:p>
          <a:p>
            <a:pPr>
              <a:buClr>
                <a:schemeClr val="accent3"/>
              </a:buClr>
            </a:pPr>
            <a:r>
              <a:rPr lang="en-US" sz="2400" dirty="0">
                <a:solidFill>
                  <a:srgbClr val="080D03"/>
                </a:solidFill>
              </a:rPr>
              <a:t>Is the custodian of the corporate seal</a:t>
            </a:r>
          </a:p>
          <a:p>
            <a:pPr>
              <a:buClr>
                <a:schemeClr val="accent3"/>
              </a:buClr>
            </a:pPr>
            <a:r>
              <a:rPr lang="en-US" sz="2400" dirty="0">
                <a:solidFill>
                  <a:srgbClr val="080D03"/>
                </a:solidFill>
              </a:rPr>
              <a:t>Along with the Mayor, signs all agreements, contracts, deeds and other documents to which the Town is a party</a:t>
            </a:r>
          </a:p>
          <a:p>
            <a:pPr>
              <a:buClr>
                <a:schemeClr val="accent3"/>
              </a:buClr>
            </a:pPr>
            <a:r>
              <a:rPr lang="en-US" sz="2400" dirty="0">
                <a:solidFill>
                  <a:srgbClr val="080D03"/>
                </a:solidFill>
              </a:rPr>
              <a:t>The Assistant Clerk is currently the Administrative Services Manager, who acts as a backup and assistant to the Clerk.</a:t>
            </a:r>
          </a:p>
          <a:p>
            <a:pPr>
              <a:buClr>
                <a:schemeClr val="accent3"/>
              </a:buClr>
            </a:pPr>
            <a:endParaRPr lang="en-US" sz="2400" dirty="0">
              <a:solidFill>
                <a:srgbClr val="080D03"/>
              </a:solidFill>
            </a:endParaRP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42402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General Government Services (</a:t>
            </a:r>
            <a:r>
              <a:rPr lang="en-US" dirty="0" err="1"/>
              <a:t>con’t</a:t>
            </a:r>
            <a:r>
              <a:rPr lang="en-US" dirty="0"/>
              <a:t>)</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24050"/>
            <a:ext cx="11029615" cy="4203219"/>
          </a:xfrm>
        </p:spPr>
        <p:txBody>
          <a:bodyPr>
            <a:noAutofit/>
          </a:bodyPr>
          <a:lstStyle/>
          <a:p>
            <a:pPr marL="0" indent="0">
              <a:buClr>
                <a:schemeClr val="accent3"/>
              </a:buClr>
              <a:buNone/>
            </a:pPr>
            <a:r>
              <a:rPr lang="en-US" sz="2400" b="1" dirty="0"/>
              <a:t>Finance Department</a:t>
            </a:r>
          </a:p>
          <a:p>
            <a:pPr>
              <a:buClr>
                <a:schemeClr val="accent3"/>
              </a:buClr>
            </a:pPr>
            <a:r>
              <a:rPr lang="en-US" sz="2400" dirty="0">
                <a:solidFill>
                  <a:srgbClr val="080D03"/>
                </a:solidFill>
              </a:rPr>
              <a:t>The Treasurer provides for the control, management and administration of the financial accounting and data processing functions</a:t>
            </a:r>
          </a:p>
          <a:p>
            <a:pPr>
              <a:buClr>
                <a:schemeClr val="accent3"/>
              </a:buClr>
            </a:pPr>
            <a:r>
              <a:rPr lang="en-US" sz="2400" dirty="0">
                <a:solidFill>
                  <a:srgbClr val="080D03"/>
                </a:solidFill>
              </a:rPr>
              <a:t>Includes planning, budgeting, accounting, sewer revenue, payroll and purchasing</a:t>
            </a:r>
          </a:p>
          <a:p>
            <a:pPr>
              <a:buClr>
                <a:schemeClr val="accent3"/>
              </a:buClr>
            </a:pPr>
            <a:r>
              <a:rPr lang="en-US" sz="2400" dirty="0">
                <a:solidFill>
                  <a:srgbClr val="080D03"/>
                </a:solidFill>
              </a:rPr>
              <a:t>Assists in keeping Council fully informed about all aspects of the Town’s finances and enables them to make sound financial judgements. </a:t>
            </a:r>
          </a:p>
          <a:p>
            <a:pPr>
              <a:buClr>
                <a:schemeClr val="accent3"/>
              </a:buClr>
            </a:pPr>
            <a:r>
              <a:rPr lang="en-US" sz="2400" dirty="0">
                <a:solidFill>
                  <a:srgbClr val="080D03"/>
                </a:solidFill>
              </a:rPr>
              <a:t>The 2021 property tax rate is $1.2899 per $100 of assessment.</a:t>
            </a:r>
          </a:p>
          <a:p>
            <a:pPr>
              <a:buClr>
                <a:schemeClr val="accent3"/>
              </a:buClr>
            </a:pPr>
            <a:endParaRPr lang="en-US" sz="1800" dirty="0">
              <a:solidFill>
                <a:srgbClr val="080D03"/>
              </a:solidFill>
            </a:endParaRP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705945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Finance Department (</a:t>
            </a:r>
            <a:r>
              <a:rPr lang="en-US" dirty="0" err="1"/>
              <a:t>CON’t</a:t>
            </a:r>
            <a:r>
              <a:rPr lang="en-US" dirty="0"/>
              <a:t>)</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865915"/>
            <a:ext cx="11029615" cy="4534885"/>
          </a:xfrm>
        </p:spPr>
        <p:txBody>
          <a:bodyPr>
            <a:noAutofit/>
          </a:bodyPr>
          <a:lstStyle/>
          <a:p>
            <a:pPr marL="0" indent="0">
              <a:buClr>
                <a:schemeClr val="accent3"/>
              </a:buClr>
              <a:buNone/>
            </a:pPr>
            <a:r>
              <a:rPr lang="en-US" sz="2200" b="1" dirty="0"/>
              <a:t>Finance Department (</a:t>
            </a:r>
            <a:r>
              <a:rPr lang="en-US" sz="2200" b="1" dirty="0" err="1"/>
              <a:t>Con’t</a:t>
            </a:r>
            <a:r>
              <a:rPr lang="en-US" sz="2200" b="1" dirty="0"/>
              <a:t>)</a:t>
            </a:r>
          </a:p>
          <a:p>
            <a:pPr>
              <a:buClr>
                <a:schemeClr val="accent3"/>
              </a:buClr>
            </a:pPr>
            <a:r>
              <a:rPr lang="en-US" sz="2200" dirty="0">
                <a:solidFill>
                  <a:srgbClr val="080D03"/>
                </a:solidFill>
              </a:rPr>
              <a:t>Two different budgets: </a:t>
            </a:r>
            <a:r>
              <a:rPr lang="en-US" sz="2200" b="1" dirty="0"/>
              <a:t>Utility </a:t>
            </a:r>
            <a:r>
              <a:rPr lang="en-US" sz="2200" dirty="0">
                <a:solidFill>
                  <a:srgbClr val="080D03"/>
                </a:solidFill>
              </a:rPr>
              <a:t>and</a:t>
            </a:r>
            <a:r>
              <a:rPr lang="en-US" sz="2200" b="1" dirty="0"/>
              <a:t> General</a:t>
            </a:r>
          </a:p>
          <a:p>
            <a:pPr>
              <a:buClr>
                <a:schemeClr val="accent3"/>
              </a:buClr>
            </a:pPr>
            <a:r>
              <a:rPr lang="en-US" sz="2200" dirty="0">
                <a:solidFill>
                  <a:srgbClr val="080D03"/>
                </a:solidFill>
              </a:rPr>
              <a:t>Within these, expenses are split into Operating and Capital expenses: </a:t>
            </a:r>
          </a:p>
          <a:p>
            <a:pPr lvl="1">
              <a:buClr>
                <a:schemeClr val="accent3"/>
              </a:buClr>
              <a:buFont typeface="Courier New" panose="02070309020205020404" pitchFamily="49" charset="0"/>
              <a:buChar char="o"/>
            </a:pPr>
            <a:r>
              <a:rPr lang="en-US" sz="2200" b="1" dirty="0">
                <a:solidFill>
                  <a:srgbClr val="92D050"/>
                </a:solidFill>
              </a:rPr>
              <a:t>Operating Budget</a:t>
            </a:r>
            <a:r>
              <a:rPr lang="en-US" sz="2200" dirty="0">
                <a:solidFill>
                  <a:srgbClr val="080D03"/>
                </a:solidFill>
              </a:rPr>
              <a:t>: used to outline the Town’s estimated revenues and expenditures for a one-year period;</a:t>
            </a:r>
          </a:p>
          <a:p>
            <a:pPr lvl="1">
              <a:buClr>
                <a:schemeClr val="accent3"/>
              </a:buClr>
              <a:buFont typeface="Courier New" panose="02070309020205020404" pitchFamily="49" charset="0"/>
              <a:buChar char="o"/>
            </a:pPr>
            <a:r>
              <a:rPr lang="en-US" sz="2200" b="1" dirty="0">
                <a:solidFill>
                  <a:srgbClr val="92D050"/>
                </a:solidFill>
              </a:rPr>
              <a:t>Capital Budget</a:t>
            </a:r>
            <a:r>
              <a:rPr lang="en-US" sz="2200" dirty="0">
                <a:solidFill>
                  <a:srgbClr val="080D03"/>
                </a:solidFill>
              </a:rPr>
              <a:t>: expenditures on equipment, buildings, and projects (such as road paving or sewer installations) which are expected to last more than one year and the general practice is to pay for capital projects and equipment over a period of years. </a:t>
            </a:r>
          </a:p>
          <a:p>
            <a:pPr>
              <a:buClr>
                <a:schemeClr val="accent3"/>
              </a:buClr>
            </a:pPr>
            <a:r>
              <a:rPr lang="en-US" sz="2200" dirty="0">
                <a:solidFill>
                  <a:srgbClr val="080D03"/>
                </a:solidFill>
              </a:rPr>
              <a:t>Department Heads begin preparations for their departmental budgets in September of each year. These draft budgets are discussed and finalized by the Finance Committee for presentation to Council at a Regular Council Meeting in November. </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366615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Protective Services</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24050"/>
            <a:ext cx="11029615" cy="4623054"/>
          </a:xfrm>
        </p:spPr>
        <p:txBody>
          <a:bodyPr>
            <a:noAutofit/>
          </a:bodyPr>
          <a:lstStyle/>
          <a:p>
            <a:pPr>
              <a:buClr>
                <a:schemeClr val="accent3"/>
              </a:buClr>
            </a:pPr>
            <a:r>
              <a:rPr lang="en-US" sz="1950" dirty="0">
                <a:solidFill>
                  <a:srgbClr val="080D03"/>
                </a:solidFill>
              </a:rPr>
              <a:t>Includes policing protection, fire protection, emergency measures, animal control and other protective measures</a:t>
            </a:r>
          </a:p>
          <a:p>
            <a:pPr>
              <a:buClr>
                <a:schemeClr val="accent3"/>
              </a:buClr>
            </a:pPr>
            <a:r>
              <a:rPr lang="en-US" sz="1950" dirty="0">
                <a:solidFill>
                  <a:srgbClr val="080D03"/>
                </a:solidFill>
              </a:rPr>
              <a:t>Policing services contracted from RCMP, and are dispatched through the Woodstock office of the RCMP</a:t>
            </a:r>
          </a:p>
          <a:p>
            <a:pPr>
              <a:buClr>
                <a:schemeClr val="accent3"/>
              </a:buClr>
            </a:pPr>
            <a:r>
              <a:rPr lang="en-US" sz="1950" dirty="0">
                <a:solidFill>
                  <a:srgbClr val="080D03"/>
                </a:solidFill>
              </a:rPr>
              <a:t>The Fire Department provides rescue, fire suppression, and related activities to the public, as well as assisting with traffic control at many Town events throughout the year. It is a Volunteer Fire Department that includes of one Fire Chief and two Deputy Fire Chiefs.  They respond to fire calls and other related emergency services for the Town and nearby Local Service Districts</a:t>
            </a:r>
          </a:p>
          <a:p>
            <a:pPr>
              <a:buClr>
                <a:schemeClr val="accent3"/>
              </a:buClr>
            </a:pPr>
            <a:r>
              <a:rPr lang="en-US" sz="1950" dirty="0">
                <a:solidFill>
                  <a:srgbClr val="080D03"/>
                </a:solidFill>
              </a:rPr>
              <a:t>The Emergency Measures Organization (EMO) is responsible for emergency planning</a:t>
            </a:r>
          </a:p>
          <a:p>
            <a:pPr lvl="1">
              <a:buClr>
                <a:schemeClr val="accent3"/>
              </a:buClr>
              <a:buFont typeface="Courier New" panose="02070309020205020404" pitchFamily="49" charset="0"/>
              <a:buChar char="o"/>
            </a:pPr>
            <a:r>
              <a:rPr lang="en-US" sz="1950" dirty="0">
                <a:solidFill>
                  <a:srgbClr val="080D03"/>
                </a:solidFill>
              </a:rPr>
              <a:t>Concerned with preparedness, damage mitigation, response, and recovery in the case of a major disaster</a:t>
            </a:r>
          </a:p>
          <a:p>
            <a:pPr lvl="1">
              <a:buClr>
                <a:schemeClr val="accent3"/>
              </a:buClr>
              <a:buFont typeface="Courier New" panose="02070309020205020404" pitchFamily="49" charset="0"/>
              <a:buChar char="o"/>
            </a:pPr>
            <a:r>
              <a:rPr lang="en-US" sz="1950" dirty="0">
                <a:solidFill>
                  <a:srgbClr val="080D03"/>
                </a:solidFill>
              </a:rPr>
              <a:t>Promotes emergency preparedness for all residents, organizations and businesses in the Town</a:t>
            </a:r>
          </a:p>
          <a:p>
            <a:pPr lvl="1">
              <a:buClr>
                <a:schemeClr val="accent3"/>
              </a:buClr>
              <a:buFont typeface="Courier New" panose="02070309020205020404" pitchFamily="49" charset="0"/>
              <a:buChar char="o"/>
            </a:pPr>
            <a:r>
              <a:rPr lang="en-US" sz="1950" dirty="0">
                <a:solidFill>
                  <a:srgbClr val="080D03"/>
                </a:solidFill>
              </a:rPr>
              <a:t>The Regional Emergency Action Plan provides Florenceville-Bristol, Bath and Centreville with a management tool to facilitate a timely, effective, efficient, and coordinated emergency response. </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853586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Transportation services</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24050"/>
            <a:ext cx="11029615" cy="4203219"/>
          </a:xfrm>
        </p:spPr>
        <p:txBody>
          <a:bodyPr>
            <a:noAutofit/>
          </a:bodyPr>
          <a:lstStyle/>
          <a:p>
            <a:pPr>
              <a:buClr>
                <a:schemeClr val="accent3"/>
              </a:buClr>
            </a:pPr>
            <a:r>
              <a:rPr lang="en-US" sz="2400" dirty="0">
                <a:solidFill>
                  <a:srgbClr val="080D03"/>
                </a:solidFill>
              </a:rPr>
              <a:t>Includes common services</a:t>
            </a:r>
          </a:p>
          <a:p>
            <a:pPr>
              <a:buClr>
                <a:schemeClr val="accent3"/>
              </a:buClr>
            </a:pPr>
            <a:r>
              <a:rPr lang="en-US" sz="2400" dirty="0">
                <a:solidFill>
                  <a:srgbClr val="080D03"/>
                </a:solidFill>
              </a:rPr>
              <a:t>Road and streets maintenance (paving, patching, plowing, sanding,…)</a:t>
            </a:r>
          </a:p>
          <a:p>
            <a:pPr>
              <a:buClr>
                <a:schemeClr val="accent3"/>
              </a:buClr>
            </a:pPr>
            <a:r>
              <a:rPr lang="en-US" sz="2400" dirty="0">
                <a:solidFill>
                  <a:srgbClr val="080D03"/>
                </a:solidFill>
              </a:rPr>
              <a:t>Street lighting</a:t>
            </a:r>
          </a:p>
          <a:p>
            <a:pPr>
              <a:buClr>
                <a:schemeClr val="accent3"/>
              </a:buClr>
            </a:pPr>
            <a:r>
              <a:rPr lang="en-US" sz="2400" dirty="0">
                <a:solidFill>
                  <a:srgbClr val="080D03"/>
                </a:solidFill>
              </a:rPr>
              <a:t>Traffic services</a:t>
            </a:r>
          </a:p>
          <a:p>
            <a:pPr>
              <a:buClr>
                <a:schemeClr val="accent3"/>
              </a:buClr>
            </a:pPr>
            <a:r>
              <a:rPr lang="en-US" sz="2400" dirty="0">
                <a:solidFill>
                  <a:srgbClr val="080D03"/>
                </a:solidFill>
              </a:rPr>
              <a:t>Parking</a:t>
            </a:r>
          </a:p>
          <a:p>
            <a:pPr>
              <a:buClr>
                <a:schemeClr val="accent3"/>
              </a:buClr>
            </a:pPr>
            <a:r>
              <a:rPr lang="en-US" sz="2400" dirty="0">
                <a:solidFill>
                  <a:srgbClr val="080D03"/>
                </a:solidFill>
              </a:rPr>
              <a:t>Other transportation related functions</a:t>
            </a:r>
          </a:p>
          <a:p>
            <a:pPr>
              <a:buClr>
                <a:schemeClr val="accent3"/>
              </a:buClr>
            </a:pPr>
            <a:r>
              <a:rPr lang="en-US" sz="2400" dirty="0">
                <a:solidFill>
                  <a:srgbClr val="080D03"/>
                </a:solidFill>
              </a:rPr>
              <a:t>Carried out by the Public Works and Maintenance Department.</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678610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Environmental Health Services</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24050"/>
            <a:ext cx="11029615" cy="4203219"/>
          </a:xfrm>
        </p:spPr>
        <p:txBody>
          <a:bodyPr>
            <a:noAutofit/>
          </a:bodyPr>
          <a:lstStyle/>
          <a:p>
            <a:pPr>
              <a:buClr>
                <a:schemeClr val="accent3"/>
              </a:buClr>
            </a:pPr>
            <a:r>
              <a:rPr lang="en-US" sz="2400" dirty="0">
                <a:solidFill>
                  <a:srgbClr val="080D03"/>
                </a:solidFill>
              </a:rPr>
              <a:t>This service includes waste collection and disposal</a:t>
            </a:r>
          </a:p>
          <a:p>
            <a:pPr>
              <a:buClr>
                <a:schemeClr val="accent3"/>
              </a:buClr>
            </a:pPr>
            <a:r>
              <a:rPr lang="en-US" sz="2400" dirty="0">
                <a:solidFill>
                  <a:srgbClr val="080D03"/>
                </a:solidFill>
              </a:rPr>
              <a:t>Curbside garbage collection is contracted with JS Bellis</a:t>
            </a:r>
          </a:p>
          <a:p>
            <a:pPr>
              <a:buClr>
                <a:schemeClr val="accent3"/>
              </a:buClr>
            </a:pPr>
            <a:r>
              <a:rPr lang="en-US" sz="2400" dirty="0">
                <a:solidFill>
                  <a:srgbClr val="080D03"/>
                </a:solidFill>
              </a:rPr>
              <a:t>Pickup is every Thursday</a:t>
            </a:r>
          </a:p>
          <a:p>
            <a:pPr>
              <a:buClr>
                <a:schemeClr val="accent3"/>
              </a:buClr>
            </a:pPr>
            <a:r>
              <a:rPr lang="en-US" sz="2400" dirty="0">
                <a:solidFill>
                  <a:srgbClr val="080D03"/>
                </a:solidFill>
              </a:rPr>
              <a:t>The Town pays extra to also have the garbage collected on recycling week</a:t>
            </a:r>
          </a:p>
          <a:p>
            <a:pPr>
              <a:buClr>
                <a:schemeClr val="accent3"/>
              </a:buClr>
            </a:pPr>
            <a:r>
              <a:rPr lang="en-US" sz="2400" dirty="0">
                <a:solidFill>
                  <a:srgbClr val="080D03"/>
                </a:solidFill>
              </a:rPr>
              <a:t>The Western Valley Regional Service Commission (WVRSC) contracts the solid waste disposal for Florenceville-Bristol</a:t>
            </a:r>
          </a:p>
          <a:p>
            <a:pPr>
              <a:buClr>
                <a:schemeClr val="accent3"/>
              </a:buClr>
            </a:pPr>
            <a:r>
              <a:rPr lang="en-US" sz="2400" dirty="0">
                <a:solidFill>
                  <a:srgbClr val="080D03"/>
                </a:solidFill>
              </a:rPr>
              <a:t>One cart was provided to each residence at no additional cost</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552515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Public Health Services</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24050"/>
            <a:ext cx="11029615" cy="4203219"/>
          </a:xfrm>
        </p:spPr>
        <p:txBody>
          <a:bodyPr>
            <a:noAutofit/>
          </a:bodyPr>
          <a:lstStyle/>
          <a:p>
            <a:pPr>
              <a:buClr>
                <a:schemeClr val="accent3"/>
              </a:buClr>
            </a:pPr>
            <a:r>
              <a:rPr lang="en-US" sz="2400" dirty="0">
                <a:solidFill>
                  <a:srgbClr val="080D03"/>
                </a:solidFill>
              </a:rPr>
              <a:t>This category provides for maintenance of the Bristol Cemetery, which is owned by the Town</a:t>
            </a:r>
          </a:p>
          <a:p>
            <a:pPr>
              <a:buClr>
                <a:schemeClr val="accent3"/>
              </a:buClr>
            </a:pPr>
            <a:r>
              <a:rPr lang="en-US" sz="2400" dirty="0">
                <a:solidFill>
                  <a:srgbClr val="080D03"/>
                </a:solidFill>
              </a:rPr>
              <a:t>This maintenance is carried out by the Public Works and Maintenance Department</a:t>
            </a:r>
          </a:p>
          <a:p>
            <a:pPr>
              <a:buClr>
                <a:schemeClr val="accent3"/>
              </a:buClr>
            </a:pPr>
            <a:r>
              <a:rPr lang="en-US" sz="2400" dirty="0">
                <a:solidFill>
                  <a:srgbClr val="080D03"/>
                </a:solidFill>
              </a:rPr>
              <a:t>If the Town owned a medical or dental clinic, those would fall under this category too</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709285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Environmental Development Services</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24050"/>
            <a:ext cx="11029615" cy="4203219"/>
          </a:xfrm>
        </p:spPr>
        <p:txBody>
          <a:bodyPr>
            <a:noAutofit/>
          </a:bodyPr>
          <a:lstStyle/>
          <a:p>
            <a:pPr marL="0" indent="0">
              <a:buClr>
                <a:schemeClr val="accent3"/>
              </a:buClr>
              <a:buNone/>
            </a:pPr>
            <a:r>
              <a:rPr lang="en-US" sz="2400" b="1" dirty="0">
                <a:solidFill>
                  <a:srgbClr val="92D050"/>
                </a:solidFill>
              </a:rPr>
              <a:t>Environmental Planning &amp; Zoning</a:t>
            </a:r>
          </a:p>
          <a:p>
            <a:pPr>
              <a:buClr>
                <a:schemeClr val="accent3"/>
              </a:buClr>
            </a:pPr>
            <a:r>
              <a:rPr lang="en-US" sz="2400" dirty="0">
                <a:solidFill>
                  <a:srgbClr val="080D03"/>
                </a:solidFill>
              </a:rPr>
              <a:t>WSP for any engineering needs</a:t>
            </a:r>
          </a:p>
          <a:p>
            <a:pPr>
              <a:buClr>
                <a:schemeClr val="accent3"/>
              </a:buClr>
            </a:pPr>
            <a:r>
              <a:rPr lang="en-US" sz="2400" dirty="0">
                <a:solidFill>
                  <a:srgbClr val="080D03"/>
                </a:solidFill>
              </a:rPr>
              <a:t>Hatchard Engineering for Building Inspection and Assistant Development Officer functions</a:t>
            </a:r>
          </a:p>
          <a:p>
            <a:pPr>
              <a:buClr>
                <a:schemeClr val="accent3"/>
              </a:buClr>
            </a:pPr>
            <a:r>
              <a:rPr lang="en-US" sz="2400" dirty="0">
                <a:solidFill>
                  <a:srgbClr val="080D03"/>
                </a:solidFill>
              </a:rPr>
              <a:t>These two firms provide technical knowledge to the CAO and Administrative Services Manager to assist with processing requests for Subdivision Plans, building permits, Zoning By-Law amendments, Municipal Plan By-Law amendments, and Unsightly Premises.    </a:t>
            </a:r>
          </a:p>
          <a:p>
            <a:pPr>
              <a:buClr>
                <a:schemeClr val="accent3"/>
              </a:buClr>
            </a:pPr>
            <a:r>
              <a:rPr lang="en-US" sz="2400" dirty="0">
                <a:solidFill>
                  <a:srgbClr val="080D03"/>
                </a:solidFill>
              </a:rPr>
              <a:t>The CAO also performs the Development Officer functions.</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081427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Understanding the basics</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180496"/>
            <a:ext cx="11029615" cy="3975348"/>
          </a:xfrm>
        </p:spPr>
        <p:txBody>
          <a:bodyPr>
            <a:normAutofit/>
          </a:bodyPr>
          <a:lstStyle/>
          <a:p>
            <a:pPr>
              <a:buClr>
                <a:schemeClr val="accent3"/>
              </a:buClr>
            </a:pPr>
            <a:r>
              <a:rPr lang="en-US" sz="2400" dirty="0">
                <a:solidFill>
                  <a:srgbClr val="080D03"/>
                </a:solidFill>
              </a:rPr>
              <a:t>Swearing in process</a:t>
            </a:r>
          </a:p>
          <a:p>
            <a:pPr>
              <a:buClr>
                <a:schemeClr val="accent3"/>
              </a:buClr>
            </a:pPr>
            <a:r>
              <a:rPr lang="en-US" sz="2400" dirty="0">
                <a:solidFill>
                  <a:srgbClr val="080D03"/>
                </a:solidFill>
              </a:rPr>
              <a:t>Council Meeting Process</a:t>
            </a:r>
          </a:p>
          <a:p>
            <a:pPr>
              <a:buClr>
                <a:schemeClr val="accent3"/>
              </a:buClr>
            </a:pPr>
            <a:r>
              <a:rPr lang="en-US" sz="2400" dirty="0">
                <a:solidFill>
                  <a:srgbClr val="080D03"/>
                </a:solidFill>
              </a:rPr>
              <a:t>Access to Town Hall</a:t>
            </a:r>
          </a:p>
          <a:p>
            <a:pPr>
              <a:buClr>
                <a:schemeClr val="accent3"/>
              </a:buClr>
            </a:pPr>
            <a:r>
              <a:rPr lang="en-US" sz="2400" dirty="0">
                <a:solidFill>
                  <a:srgbClr val="080D03"/>
                </a:solidFill>
              </a:rPr>
              <a:t>Parking</a:t>
            </a:r>
          </a:p>
          <a:p>
            <a:pPr>
              <a:buClr>
                <a:schemeClr val="accent3"/>
              </a:buClr>
            </a:pPr>
            <a:r>
              <a:rPr lang="en-US" sz="2400" dirty="0">
                <a:solidFill>
                  <a:srgbClr val="080D03"/>
                </a:solidFill>
              </a:rPr>
              <a:t>Photos</a:t>
            </a:r>
            <a:endParaRPr lang="en-US" sz="2400" strike="sngStrike" dirty="0">
              <a:solidFill>
                <a:srgbClr val="080D03"/>
              </a:solidFill>
            </a:endParaRPr>
          </a:p>
          <a:p>
            <a:pPr>
              <a:buClr>
                <a:schemeClr val="accent3"/>
              </a:buClr>
            </a:pPr>
            <a:r>
              <a:rPr lang="en-US" sz="2400" dirty="0">
                <a:solidFill>
                  <a:srgbClr val="080D03"/>
                </a:solidFill>
              </a:rPr>
              <a:t>Town Email accounts</a:t>
            </a:r>
          </a:p>
          <a:p>
            <a:pPr>
              <a:buClr>
                <a:schemeClr val="accent3"/>
              </a:buClr>
            </a:pPr>
            <a:r>
              <a:rPr lang="en-US" sz="2400" dirty="0">
                <a:solidFill>
                  <a:srgbClr val="080D03"/>
                </a:solidFill>
              </a:rPr>
              <a:t>Using Town Letterhead/Symbols</a:t>
            </a: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837678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Environmental Development Services (</a:t>
            </a:r>
            <a:r>
              <a:rPr lang="en-US" dirty="0" err="1"/>
              <a:t>con’t</a:t>
            </a:r>
            <a:r>
              <a:rPr lang="en-US" dirty="0"/>
              <a:t>)</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24050"/>
            <a:ext cx="11029615" cy="4203219"/>
          </a:xfrm>
        </p:spPr>
        <p:txBody>
          <a:bodyPr>
            <a:noAutofit/>
          </a:bodyPr>
          <a:lstStyle/>
          <a:p>
            <a:pPr marL="0" indent="0">
              <a:buClr>
                <a:schemeClr val="accent3"/>
              </a:buClr>
              <a:buNone/>
            </a:pPr>
            <a:r>
              <a:rPr lang="en-US" sz="2400" b="1" dirty="0">
                <a:solidFill>
                  <a:srgbClr val="92D050"/>
                </a:solidFill>
              </a:rPr>
              <a:t>Tourism and Business Development</a:t>
            </a:r>
          </a:p>
          <a:p>
            <a:pPr>
              <a:buClr>
                <a:schemeClr val="accent3"/>
              </a:buClr>
            </a:pPr>
            <a:r>
              <a:rPr lang="en-US" sz="2400" dirty="0">
                <a:solidFill>
                  <a:srgbClr val="080D03"/>
                </a:solidFill>
              </a:rPr>
              <a:t>In 2021, Council committed to a heightened focus on the tourism economy </a:t>
            </a:r>
          </a:p>
          <a:p>
            <a:pPr>
              <a:buClr>
                <a:schemeClr val="accent3"/>
              </a:buClr>
            </a:pPr>
            <a:r>
              <a:rPr lang="en-US" sz="2400" dirty="0">
                <a:solidFill>
                  <a:srgbClr val="080D03"/>
                </a:solidFill>
              </a:rPr>
              <a:t>Responsible for leading, initiating and collaborating with multiple stakeholders such as the business community, provincial government, public and interest groups to build strong partnerships and programs in the delivery of quality initiatives for the purpose of expanding the tourism and business economies of the community. </a:t>
            </a:r>
          </a:p>
          <a:p>
            <a:pPr>
              <a:buClr>
                <a:schemeClr val="accent3"/>
              </a:buClr>
            </a:pPr>
            <a:r>
              <a:rPr lang="en-US" sz="2400" dirty="0">
                <a:solidFill>
                  <a:srgbClr val="080D03"/>
                </a:solidFill>
              </a:rPr>
              <a:t>Conducts market research and oversees the creation and implementation of a competitive marketing strategy as the basis for coordinating and overseeing the design and administration of marketing programs and events</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812648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Recreation and cultural services</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24050"/>
            <a:ext cx="11029615" cy="4203219"/>
          </a:xfrm>
        </p:spPr>
        <p:txBody>
          <a:bodyPr>
            <a:noAutofit/>
          </a:bodyPr>
          <a:lstStyle/>
          <a:p>
            <a:pPr>
              <a:buClr>
                <a:schemeClr val="accent3"/>
              </a:buClr>
            </a:pPr>
            <a:r>
              <a:rPr lang="en-US" sz="2400" dirty="0">
                <a:solidFill>
                  <a:srgbClr val="080D03"/>
                </a:solidFill>
              </a:rPr>
              <a:t>Includes the maintenance and operation of recreational and cultural facilities, including:</a:t>
            </a:r>
          </a:p>
          <a:p>
            <a:pPr lvl="1">
              <a:buClr>
                <a:schemeClr val="accent3"/>
              </a:buClr>
              <a:buFont typeface="Courier New" panose="02070309020205020404" pitchFamily="49" charset="0"/>
              <a:buChar char="o"/>
            </a:pPr>
            <a:r>
              <a:rPr lang="en-US" sz="2200" dirty="0">
                <a:solidFill>
                  <a:srgbClr val="080D03"/>
                </a:solidFill>
              </a:rPr>
              <a:t>Swimming pool</a:t>
            </a:r>
          </a:p>
          <a:p>
            <a:pPr lvl="1">
              <a:buClr>
                <a:schemeClr val="accent3"/>
              </a:buClr>
              <a:buFont typeface="Courier New" panose="02070309020205020404" pitchFamily="49" charset="0"/>
              <a:buChar char="o"/>
            </a:pPr>
            <a:r>
              <a:rPr lang="en-US" sz="2200" dirty="0">
                <a:solidFill>
                  <a:srgbClr val="080D03"/>
                </a:solidFill>
              </a:rPr>
              <a:t>Arena</a:t>
            </a:r>
          </a:p>
          <a:p>
            <a:pPr lvl="1">
              <a:buClr>
                <a:schemeClr val="accent3"/>
              </a:buClr>
              <a:buFont typeface="Courier New" panose="02070309020205020404" pitchFamily="49" charset="0"/>
              <a:buChar char="o"/>
            </a:pPr>
            <a:r>
              <a:rPr lang="en-US" sz="2200" dirty="0">
                <a:solidFill>
                  <a:srgbClr val="080D03"/>
                </a:solidFill>
              </a:rPr>
              <a:t>Parks and playgrounds</a:t>
            </a:r>
          </a:p>
          <a:p>
            <a:pPr lvl="1">
              <a:buClr>
                <a:schemeClr val="accent3"/>
              </a:buClr>
              <a:buFont typeface="Courier New" panose="02070309020205020404" pitchFamily="49" charset="0"/>
              <a:buChar char="o"/>
            </a:pPr>
            <a:r>
              <a:rPr lang="en-US" sz="2200" dirty="0">
                <a:solidFill>
                  <a:srgbClr val="080D03"/>
                </a:solidFill>
              </a:rPr>
              <a:t>Other recreational and cultural facilities.  </a:t>
            </a:r>
          </a:p>
          <a:p>
            <a:pPr>
              <a:buClr>
                <a:schemeClr val="accent3"/>
              </a:buClr>
            </a:pPr>
            <a:r>
              <a:rPr lang="en-US" sz="2400" dirty="0">
                <a:solidFill>
                  <a:srgbClr val="080D03"/>
                </a:solidFill>
              </a:rPr>
              <a:t>Maintenance of those facilities is provided by the Public Works and Maintenance Department.</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477766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Recreation and cultural services (</a:t>
            </a:r>
            <a:r>
              <a:rPr lang="en-US" dirty="0" err="1"/>
              <a:t>con’t</a:t>
            </a:r>
            <a:r>
              <a:rPr lang="en-US" dirty="0"/>
              <a:t>)</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24050"/>
            <a:ext cx="11029615" cy="4203219"/>
          </a:xfrm>
        </p:spPr>
        <p:txBody>
          <a:bodyPr>
            <a:noAutofit/>
          </a:bodyPr>
          <a:lstStyle/>
          <a:p>
            <a:pPr marL="0" indent="0">
              <a:buClr>
                <a:schemeClr val="accent3"/>
              </a:buClr>
              <a:buNone/>
            </a:pPr>
            <a:r>
              <a:rPr lang="en-US" sz="2400" b="1" dirty="0">
                <a:solidFill>
                  <a:srgbClr val="92D050"/>
                </a:solidFill>
              </a:rPr>
              <a:t>Recreation Department</a:t>
            </a:r>
          </a:p>
          <a:p>
            <a:pPr>
              <a:buClr>
                <a:schemeClr val="accent3"/>
              </a:buClr>
            </a:pPr>
            <a:r>
              <a:rPr lang="en-US" sz="2400" dirty="0">
                <a:solidFill>
                  <a:srgbClr val="080D03"/>
                </a:solidFill>
              </a:rPr>
              <a:t>Provides meaningful, innovative, accessible, and sustainable recreation and leisure opportunities for the enjoyment of visitors and residents, assisting in building community spirit and individual wellbeing.  </a:t>
            </a:r>
          </a:p>
          <a:p>
            <a:pPr>
              <a:buClr>
                <a:schemeClr val="accent3"/>
              </a:buClr>
            </a:pPr>
            <a:r>
              <a:rPr lang="en-US" sz="2400" dirty="0">
                <a:solidFill>
                  <a:srgbClr val="080D03"/>
                </a:solidFill>
              </a:rPr>
              <a:t>Effective management of parks, playgrounds, facilities, open spaces, direct program delivery and community development initiatives. </a:t>
            </a:r>
          </a:p>
          <a:p>
            <a:pPr>
              <a:buClr>
                <a:schemeClr val="accent3"/>
              </a:buClr>
            </a:pPr>
            <a:r>
              <a:rPr lang="en-US" sz="2400" dirty="0">
                <a:solidFill>
                  <a:srgbClr val="080D03"/>
                </a:solidFill>
              </a:rPr>
              <a:t>Indirectly, the department provides assistance to community groups and organizations through leadership development, partnerships, community consultation and resource coordination. </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469500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Recreation and cultural services (</a:t>
            </a:r>
            <a:r>
              <a:rPr lang="en-US" dirty="0" err="1"/>
              <a:t>con’t</a:t>
            </a:r>
            <a:r>
              <a:rPr lang="en-US" dirty="0"/>
              <a:t>)</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24050"/>
            <a:ext cx="11029615" cy="4203219"/>
          </a:xfrm>
        </p:spPr>
        <p:txBody>
          <a:bodyPr>
            <a:noAutofit/>
          </a:bodyPr>
          <a:lstStyle/>
          <a:p>
            <a:pPr marL="0" indent="0">
              <a:buClr>
                <a:schemeClr val="accent3"/>
              </a:buClr>
              <a:buNone/>
            </a:pPr>
            <a:r>
              <a:rPr lang="en-US" sz="2400" b="1" dirty="0">
                <a:solidFill>
                  <a:srgbClr val="92D050"/>
                </a:solidFill>
              </a:rPr>
              <a:t>Andrew &amp; Laura McCain Library and Andrew &amp; Laura McCain Art Gallery</a:t>
            </a:r>
          </a:p>
          <a:p>
            <a:pPr>
              <a:buClr>
                <a:schemeClr val="accent3"/>
              </a:buClr>
            </a:pPr>
            <a:r>
              <a:rPr lang="en-US" sz="2400" dirty="0">
                <a:solidFill>
                  <a:srgbClr val="080D03"/>
                </a:solidFill>
              </a:rPr>
              <a:t>Both housed in a municipal-owned building.  </a:t>
            </a:r>
          </a:p>
          <a:p>
            <a:pPr>
              <a:buClr>
                <a:schemeClr val="accent3"/>
              </a:buClr>
            </a:pPr>
            <a:r>
              <a:rPr lang="en-US" sz="2400" dirty="0">
                <a:solidFill>
                  <a:srgbClr val="080D03"/>
                </a:solidFill>
              </a:rPr>
              <a:t>The Library’s operational expenses are paid for by the municipality, but it is staffed with provincial employees.  They have something for all ages, including activities and workshops.  </a:t>
            </a:r>
          </a:p>
          <a:p>
            <a:pPr>
              <a:buClr>
                <a:schemeClr val="accent3"/>
              </a:buClr>
            </a:pPr>
            <a:r>
              <a:rPr lang="en-US" sz="2400" dirty="0">
                <a:solidFill>
                  <a:srgbClr val="080D03"/>
                </a:solidFill>
              </a:rPr>
              <a:t>The Andrew &amp; Laura McCain Art Gallery is also housed in the basement of the same building.  The Town provides the space free of charge as well as covers building expenses.  ALMAG boasts the best of New Brunswick visual arts in the St. John River Valley. </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075288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normAutofit/>
          </a:bodyPr>
          <a:lstStyle/>
          <a:p>
            <a:r>
              <a:rPr lang="en-US" dirty="0"/>
              <a:t>Wastewater Systems</a:t>
            </a:r>
            <a:endParaRPr lang="en-US" sz="2400" dirty="0"/>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24050"/>
            <a:ext cx="11029615" cy="4203219"/>
          </a:xfrm>
        </p:spPr>
        <p:txBody>
          <a:bodyPr>
            <a:noAutofit/>
          </a:bodyPr>
          <a:lstStyle/>
          <a:p>
            <a:pPr>
              <a:buClr>
                <a:schemeClr val="accent3"/>
              </a:buClr>
            </a:pPr>
            <a:r>
              <a:rPr lang="en-US" sz="2400" dirty="0">
                <a:solidFill>
                  <a:srgbClr val="080D03"/>
                </a:solidFill>
              </a:rPr>
              <a:t>Sewer services</a:t>
            </a:r>
          </a:p>
          <a:p>
            <a:pPr>
              <a:buClr>
                <a:schemeClr val="accent3"/>
              </a:buClr>
            </a:pPr>
            <a:r>
              <a:rPr lang="en-US" sz="2400" dirty="0">
                <a:solidFill>
                  <a:srgbClr val="080D03"/>
                </a:solidFill>
              </a:rPr>
              <a:t>Includes the maintenance and operation of the underground networks, treatment plants and lagoons</a:t>
            </a:r>
          </a:p>
          <a:p>
            <a:pPr>
              <a:buClr>
                <a:schemeClr val="accent3"/>
              </a:buClr>
            </a:pPr>
            <a:r>
              <a:rPr lang="en-US" sz="2400" dirty="0">
                <a:solidFill>
                  <a:srgbClr val="080D03"/>
                </a:solidFill>
              </a:rPr>
              <a:t>Property owners are billed in March and September</a:t>
            </a:r>
          </a:p>
          <a:p>
            <a:pPr>
              <a:buClr>
                <a:schemeClr val="accent3"/>
              </a:buClr>
            </a:pPr>
            <a:r>
              <a:rPr lang="en-US" sz="2400" dirty="0">
                <a:solidFill>
                  <a:srgbClr val="080D03"/>
                </a:solidFill>
              </a:rPr>
              <a:t>The Residential rate in 2021 is $155.70 per home/apartment unit billed twice per year</a:t>
            </a:r>
          </a:p>
          <a:p>
            <a:pPr>
              <a:buClr>
                <a:schemeClr val="accent3"/>
              </a:buClr>
            </a:pPr>
            <a:r>
              <a:rPr lang="en-US" sz="2400" dirty="0">
                <a:solidFill>
                  <a:srgbClr val="080D03"/>
                </a:solidFill>
              </a:rPr>
              <a:t>Commercial rates are the same, with number of units billed being dependent on the type of business</a:t>
            </a:r>
          </a:p>
        </p:txBody>
      </p:sp>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048868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59AD1BF8-DFD7-4786-AD72-43E1B105AD4A}"/>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8" name="Picture 7">
            <a:extLst>
              <a:ext uri="{FF2B5EF4-FFF2-40B4-BE49-F238E27FC236}">
                <a16:creationId xmlns:a16="http://schemas.microsoft.com/office/drawing/2014/main" id="{5E210991-9A54-414B-9CA9-634370847844}"/>
              </a:ext>
            </a:extLst>
          </p:cNvPr>
          <p:cNvPicPr>
            <a:picLocks noChangeAspect="1"/>
          </p:cNvPicPr>
          <p:nvPr/>
        </p:nvPicPr>
        <p:blipFill>
          <a:blip r:embed="rId4"/>
          <a:stretch>
            <a:fillRect/>
          </a:stretch>
        </p:blipFill>
        <p:spPr>
          <a:xfrm>
            <a:off x="834013" y="548640"/>
            <a:ext cx="8602897" cy="6239833"/>
          </a:xfrm>
          <a:prstGeom prst="rect">
            <a:avLst/>
          </a:prstGeom>
        </p:spPr>
      </p:pic>
    </p:spTree>
    <p:extLst>
      <p:ext uri="{BB962C8B-B14F-4D97-AF65-F5344CB8AC3E}">
        <p14:creationId xmlns:p14="http://schemas.microsoft.com/office/powerpoint/2010/main" val="2776489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br>
              <a:rPr lang="en-US" dirty="0"/>
            </a:br>
            <a:r>
              <a:rPr lang="en-US" dirty="0"/>
              <a:t>GOOD Governance</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33575"/>
            <a:ext cx="11029615" cy="4222269"/>
          </a:xfrm>
        </p:spPr>
        <p:txBody>
          <a:bodyPr>
            <a:normAutofit fontScale="92500" lnSpcReduction="10000"/>
          </a:bodyPr>
          <a:lstStyle/>
          <a:p>
            <a:pPr marL="0" indent="0">
              <a:buClr>
                <a:schemeClr val="accent3"/>
              </a:buClr>
              <a:buNone/>
            </a:pPr>
            <a:r>
              <a:rPr lang="en-US" sz="2400" dirty="0">
                <a:solidFill>
                  <a:srgbClr val="080D03"/>
                </a:solidFill>
              </a:rPr>
              <a:t>Governance is the process of decision-making and the process by which decisions are implemented. Good governance is defined by how government conducts itself in its interaction with other stakeholders and emphasizes: </a:t>
            </a:r>
          </a:p>
          <a:p>
            <a:pPr>
              <a:buClr>
                <a:schemeClr val="accent3"/>
              </a:buClr>
            </a:pPr>
            <a:r>
              <a:rPr lang="en-US" sz="2400" dirty="0">
                <a:solidFill>
                  <a:srgbClr val="080D03"/>
                </a:solidFill>
              </a:rPr>
              <a:t>Values and ethics</a:t>
            </a:r>
          </a:p>
          <a:p>
            <a:pPr>
              <a:buClr>
                <a:schemeClr val="accent3"/>
              </a:buClr>
            </a:pPr>
            <a:r>
              <a:rPr lang="en-US" sz="2400" dirty="0">
                <a:solidFill>
                  <a:srgbClr val="080D03"/>
                </a:solidFill>
              </a:rPr>
              <a:t>Effective Council-staff relations</a:t>
            </a:r>
          </a:p>
          <a:p>
            <a:pPr>
              <a:buClr>
                <a:schemeClr val="accent3"/>
              </a:buClr>
            </a:pPr>
            <a:r>
              <a:rPr lang="en-US" sz="2400" dirty="0">
                <a:solidFill>
                  <a:srgbClr val="080D03"/>
                </a:solidFill>
              </a:rPr>
              <a:t>Public engagement and opportunities for partnerships</a:t>
            </a:r>
          </a:p>
          <a:p>
            <a:pPr>
              <a:buClr>
                <a:schemeClr val="accent3"/>
              </a:buClr>
            </a:pPr>
            <a:r>
              <a:rPr lang="en-US" sz="2400" dirty="0">
                <a:solidFill>
                  <a:srgbClr val="080D03"/>
                </a:solidFill>
              </a:rPr>
              <a:t>Long-term strategic and sustainability planning, identification of priorities and performance measurement</a:t>
            </a:r>
          </a:p>
          <a:p>
            <a:pPr>
              <a:buClr>
                <a:schemeClr val="accent3"/>
              </a:buClr>
            </a:pPr>
            <a:r>
              <a:rPr lang="en-US" sz="2400" dirty="0">
                <a:solidFill>
                  <a:srgbClr val="080D03"/>
                </a:solidFill>
              </a:rPr>
              <a:t>Ongoing review of municipal service delivery and performance management</a:t>
            </a:r>
          </a:p>
          <a:p>
            <a:pPr>
              <a:buClr>
                <a:schemeClr val="accent3"/>
              </a:buClr>
            </a:pPr>
            <a:r>
              <a:rPr lang="en-US" sz="2400" dirty="0">
                <a:solidFill>
                  <a:srgbClr val="080D03"/>
                </a:solidFill>
              </a:rPr>
              <a:t>Identifying and managing risk</a:t>
            </a:r>
            <a:endParaRPr lang="en-US" sz="2400" dirty="0"/>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053856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COUNCIL’s LEVERS of Power</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180496"/>
            <a:ext cx="9865827" cy="3975348"/>
          </a:xfrm>
        </p:spPr>
        <p:txBody>
          <a:bodyPr>
            <a:normAutofit/>
          </a:bodyPr>
          <a:lstStyle/>
          <a:p>
            <a:pPr>
              <a:buClr>
                <a:schemeClr val="accent3"/>
              </a:buClr>
            </a:pPr>
            <a:r>
              <a:rPr lang="en-US" sz="2400" dirty="0">
                <a:solidFill>
                  <a:srgbClr val="080D03"/>
                </a:solidFill>
              </a:rPr>
              <a:t>Strategic Plan/Priority Setting</a:t>
            </a:r>
          </a:p>
          <a:p>
            <a:pPr>
              <a:buClr>
                <a:schemeClr val="accent3"/>
              </a:buClr>
            </a:pPr>
            <a:r>
              <a:rPr lang="en-US" sz="2400" dirty="0">
                <a:solidFill>
                  <a:srgbClr val="080D03"/>
                </a:solidFill>
              </a:rPr>
              <a:t>Budget Approval</a:t>
            </a:r>
          </a:p>
          <a:p>
            <a:pPr>
              <a:buClr>
                <a:schemeClr val="accent3"/>
              </a:buClr>
            </a:pPr>
            <a:r>
              <a:rPr lang="en-US" sz="2400" dirty="0">
                <a:solidFill>
                  <a:srgbClr val="080D03"/>
                </a:solidFill>
              </a:rPr>
              <a:t>By-laws</a:t>
            </a:r>
          </a:p>
          <a:p>
            <a:pPr>
              <a:buClr>
                <a:schemeClr val="accent3"/>
              </a:buClr>
            </a:pPr>
            <a:r>
              <a:rPr lang="en-US" sz="2400" dirty="0">
                <a:solidFill>
                  <a:srgbClr val="080D03"/>
                </a:solidFill>
              </a:rPr>
              <a:t>Policies</a:t>
            </a:r>
          </a:p>
          <a:p>
            <a:pPr>
              <a:buClr>
                <a:schemeClr val="accent3"/>
              </a:buClr>
            </a:pPr>
            <a:r>
              <a:rPr lang="en-US" sz="2400" dirty="0">
                <a:solidFill>
                  <a:srgbClr val="080D03"/>
                </a:solidFill>
              </a:rPr>
              <a:t>Motions/Resolutions</a:t>
            </a:r>
          </a:p>
          <a:p>
            <a:pPr>
              <a:buClr>
                <a:schemeClr val="accent3"/>
              </a:buClr>
            </a:pPr>
            <a:r>
              <a:rPr lang="en-US" sz="2400" dirty="0">
                <a:solidFill>
                  <a:srgbClr val="080D03"/>
                </a:solidFill>
              </a:rPr>
              <a:t>Directing CAO</a:t>
            </a:r>
          </a:p>
          <a:p>
            <a:pPr>
              <a:buClr>
                <a:schemeClr val="accent3"/>
              </a:buClr>
            </a:pPr>
            <a:endParaRPr lang="en-US" sz="2400" dirty="0">
              <a:solidFill>
                <a:srgbClr val="080D03"/>
              </a:solidFill>
              <a:highlight>
                <a:srgbClr val="FFFF00"/>
              </a:highlight>
            </a:endParaRP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890008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Strategic plan</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495467" y="2046890"/>
            <a:ext cx="11029615" cy="4289929"/>
          </a:xfrm>
        </p:spPr>
        <p:txBody>
          <a:bodyPr>
            <a:normAutofit fontScale="85000" lnSpcReduction="20000"/>
          </a:bodyPr>
          <a:lstStyle/>
          <a:p>
            <a:pPr marL="0" indent="0">
              <a:buClr>
                <a:schemeClr val="accent3"/>
              </a:buClr>
              <a:buNone/>
            </a:pPr>
            <a:r>
              <a:rPr lang="en-US" sz="2400" dirty="0">
                <a:solidFill>
                  <a:srgbClr val="080D03"/>
                </a:solidFill>
              </a:rPr>
              <a:t>The 2017 Plan defined the Vision for Florenceville-Bristol as: </a:t>
            </a:r>
          </a:p>
          <a:p>
            <a:pPr>
              <a:buClr>
                <a:schemeClr val="accent3"/>
              </a:buClr>
            </a:pPr>
            <a:r>
              <a:rPr lang="en-US" sz="2400" dirty="0">
                <a:solidFill>
                  <a:srgbClr val="080D03"/>
                </a:solidFill>
              </a:rPr>
              <a:t>Florenceville-Bristol is a welcoming, service-oriented, safe, fun and sustainable community where municipal services are planned and delivered in a responsive, professional, efficient manner and where all of its residents enjoy a high quality of community life. </a:t>
            </a:r>
          </a:p>
          <a:p>
            <a:pPr marL="0" indent="0">
              <a:buClr>
                <a:schemeClr val="accent3"/>
              </a:buClr>
              <a:buNone/>
            </a:pPr>
            <a:r>
              <a:rPr lang="en-US" sz="2400" dirty="0">
                <a:solidFill>
                  <a:srgbClr val="080D03"/>
                </a:solidFill>
              </a:rPr>
              <a:t>The Key Strategic Issues in the plan were established as: </a:t>
            </a:r>
          </a:p>
          <a:p>
            <a:pPr marL="781200" lvl="1" indent="-457200">
              <a:lnSpc>
                <a:spcPct val="120000"/>
              </a:lnSpc>
              <a:spcBef>
                <a:spcPts val="0"/>
              </a:spcBef>
              <a:buFont typeface="+mj-lt"/>
              <a:buAutoNum type="arabicPeriod"/>
            </a:pPr>
            <a:r>
              <a:rPr lang="en-US" sz="2200" dirty="0">
                <a:solidFill>
                  <a:srgbClr val="080D03"/>
                </a:solidFill>
              </a:rPr>
              <a:t>Tourism and Business Development</a:t>
            </a:r>
          </a:p>
          <a:p>
            <a:pPr marL="781200" lvl="1" indent="-457200">
              <a:lnSpc>
                <a:spcPct val="120000"/>
              </a:lnSpc>
              <a:spcBef>
                <a:spcPts val="0"/>
              </a:spcBef>
              <a:buFont typeface="+mj-lt"/>
              <a:buAutoNum type="arabicPeriod"/>
            </a:pPr>
            <a:r>
              <a:rPr lang="en-US" sz="2200" dirty="0">
                <a:solidFill>
                  <a:srgbClr val="080D03"/>
                </a:solidFill>
              </a:rPr>
              <a:t>Infrastructure</a:t>
            </a:r>
          </a:p>
          <a:p>
            <a:pPr marL="781200" lvl="1" indent="-457200">
              <a:lnSpc>
                <a:spcPct val="120000"/>
              </a:lnSpc>
              <a:spcBef>
                <a:spcPts val="0"/>
              </a:spcBef>
              <a:buFont typeface="+mj-lt"/>
              <a:buAutoNum type="arabicPeriod"/>
            </a:pPr>
            <a:r>
              <a:rPr lang="en-US" sz="2200" dirty="0">
                <a:solidFill>
                  <a:srgbClr val="080D03"/>
                </a:solidFill>
              </a:rPr>
              <a:t>Finance</a:t>
            </a:r>
          </a:p>
          <a:p>
            <a:pPr marL="781200" lvl="1" indent="-457200">
              <a:lnSpc>
                <a:spcPct val="120000"/>
              </a:lnSpc>
              <a:spcBef>
                <a:spcPts val="0"/>
              </a:spcBef>
              <a:buFont typeface="+mj-lt"/>
              <a:buAutoNum type="arabicPeriod"/>
            </a:pPr>
            <a:r>
              <a:rPr lang="en-US" sz="2200" dirty="0">
                <a:solidFill>
                  <a:srgbClr val="080D03"/>
                </a:solidFill>
              </a:rPr>
              <a:t>Human Resources</a:t>
            </a:r>
          </a:p>
          <a:p>
            <a:pPr marL="781200" lvl="1" indent="-457200">
              <a:lnSpc>
                <a:spcPct val="120000"/>
              </a:lnSpc>
              <a:spcBef>
                <a:spcPts val="0"/>
              </a:spcBef>
              <a:buFont typeface="+mj-lt"/>
              <a:buAutoNum type="arabicPeriod"/>
            </a:pPr>
            <a:r>
              <a:rPr lang="en-US" sz="2200" dirty="0">
                <a:solidFill>
                  <a:srgbClr val="080D03"/>
                </a:solidFill>
              </a:rPr>
              <a:t>Recreation</a:t>
            </a:r>
          </a:p>
          <a:p>
            <a:pPr marL="781200" lvl="1" indent="-457200">
              <a:lnSpc>
                <a:spcPct val="120000"/>
              </a:lnSpc>
              <a:spcBef>
                <a:spcPts val="0"/>
              </a:spcBef>
              <a:buFont typeface="+mj-lt"/>
              <a:buAutoNum type="arabicPeriod"/>
            </a:pPr>
            <a:r>
              <a:rPr lang="en-US" sz="2200" dirty="0">
                <a:solidFill>
                  <a:srgbClr val="080D03"/>
                </a:solidFill>
              </a:rPr>
              <a:t>Community</a:t>
            </a:r>
          </a:p>
          <a:p>
            <a:pPr marL="0" indent="0">
              <a:buClr>
                <a:schemeClr val="accent3"/>
              </a:buClr>
              <a:buNone/>
            </a:pPr>
            <a:r>
              <a:rPr lang="en-US" sz="2400" dirty="0">
                <a:solidFill>
                  <a:srgbClr val="080D03"/>
                </a:solidFill>
              </a:rPr>
              <a:t>Council and CAO will work together to update the Strategic Plan for the next four years.</a:t>
            </a: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4092506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9AC9E1-366F-4B27-BFAC-AC8F8064B62B}"/>
              </a:ext>
            </a:extLst>
          </p:cNvPr>
          <p:cNvPicPr>
            <a:picLocks noChangeAspect="1"/>
          </p:cNvPicPr>
          <p:nvPr/>
        </p:nvPicPr>
        <p:blipFill>
          <a:blip r:embed="rId3"/>
          <a:stretch>
            <a:fillRect/>
          </a:stretch>
        </p:blipFill>
        <p:spPr>
          <a:xfrm>
            <a:off x="581192" y="2310173"/>
            <a:ext cx="9690458" cy="3654755"/>
          </a:xfrm>
          <a:prstGeom prst="rect">
            <a:avLst/>
          </a:prstGeom>
        </p:spPr>
      </p:pic>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Council projects</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865915"/>
            <a:ext cx="11164275" cy="2414683"/>
          </a:xfrm>
        </p:spPr>
        <p:txBody>
          <a:bodyPr>
            <a:noAutofit/>
          </a:bodyPr>
          <a:lstStyle/>
          <a:p>
            <a:pPr marL="342900" marR="0" lvl="0" indent="-342900">
              <a:lnSpc>
                <a:spcPct val="107000"/>
              </a:lnSpc>
              <a:spcBef>
                <a:spcPts val="0"/>
              </a:spcBef>
              <a:spcAft>
                <a:spcPts val="0"/>
              </a:spcAft>
              <a:buClr>
                <a:schemeClr val="accent3"/>
              </a:buClr>
              <a:buFont typeface="Symbol" panose="05050102010706020507" pitchFamily="18" charset="2"/>
              <a:buChar char=""/>
            </a:pPr>
            <a:r>
              <a:rPr lang="en-CA" sz="1900" dirty="0">
                <a:solidFill>
                  <a:srgbClr val="080D03"/>
                </a:solidFill>
                <a:effectLst/>
                <a:latin typeface="+mj-lt"/>
                <a:ea typeface="Calibri" panose="020F0502020204030204" pitchFamily="34" charset="0"/>
                <a:cs typeface="Times New Roman" panose="02020603050405020304" pitchFamily="18" charset="0"/>
              </a:rPr>
              <a:t>Recreation Centre Addition Announcement and Build ($9.3 million)</a:t>
            </a:r>
            <a:endParaRPr lang="en-US" sz="1900" dirty="0">
              <a:solidFill>
                <a:srgbClr val="080D03"/>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chemeClr val="accent3"/>
              </a:buClr>
              <a:buFont typeface="Symbol" panose="05050102010706020507" pitchFamily="18" charset="2"/>
              <a:buChar char=""/>
            </a:pPr>
            <a:endParaRPr lang="en-US" sz="1900" dirty="0">
              <a:solidFill>
                <a:srgbClr val="080D03"/>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chemeClr val="accent3"/>
              </a:buClr>
              <a:buFont typeface="Symbol" panose="05050102010706020507" pitchFamily="18" charset="2"/>
              <a:buChar char=""/>
            </a:pPr>
            <a:endParaRPr lang="en-US" sz="1900" dirty="0">
              <a:solidFill>
                <a:srgbClr val="080D03"/>
              </a:solidFill>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chemeClr val="accent3"/>
              </a:buClr>
              <a:buFont typeface="Symbol" panose="05050102010706020507" pitchFamily="18" charset="2"/>
              <a:buChar char=""/>
            </a:pPr>
            <a:endParaRPr lang="en-US" sz="1900" dirty="0">
              <a:solidFill>
                <a:srgbClr val="080D03"/>
              </a:solidFill>
              <a:effectLst/>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chemeClr val="accent3"/>
              </a:buClr>
              <a:buFont typeface="Symbol" panose="05050102010706020507" pitchFamily="18" charset="2"/>
              <a:buChar char=""/>
            </a:pPr>
            <a:endParaRPr lang="en-US" sz="1900" dirty="0">
              <a:solidFill>
                <a:srgbClr val="080D03"/>
              </a:solidFill>
              <a:latin typeface="+mj-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chemeClr val="accent3"/>
              </a:buClr>
              <a:buFont typeface="Symbol" panose="05050102010706020507" pitchFamily="18" charset="2"/>
              <a:buChar char=""/>
            </a:pPr>
            <a:endParaRPr lang="en-US" sz="1900" dirty="0">
              <a:solidFill>
                <a:srgbClr val="080D03"/>
              </a:solidFill>
              <a:effectLst/>
              <a:latin typeface="+mj-lt"/>
              <a:ea typeface="Calibri" panose="020F0502020204030204" pitchFamily="34" charset="0"/>
              <a:cs typeface="Times New Roman" panose="02020603050405020304" pitchFamily="18" charset="0"/>
            </a:endParaRP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4"/>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668065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Council meeting timeline</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048795"/>
            <a:ext cx="5721178" cy="4534885"/>
          </a:xfrm>
        </p:spPr>
        <p:txBody>
          <a:bodyPr>
            <a:normAutofit fontScale="92500"/>
          </a:bodyPr>
          <a:lstStyle/>
          <a:p>
            <a:pPr>
              <a:buClr>
                <a:schemeClr val="accent3"/>
              </a:buClr>
            </a:pPr>
            <a:r>
              <a:rPr lang="en-US" sz="2400" dirty="0">
                <a:solidFill>
                  <a:srgbClr val="080D03"/>
                </a:solidFill>
              </a:rPr>
              <a:t>Council package contents and timing</a:t>
            </a:r>
          </a:p>
          <a:p>
            <a:pPr>
              <a:buClr>
                <a:schemeClr val="accent3"/>
              </a:buClr>
            </a:pPr>
            <a:r>
              <a:rPr lang="en-US" sz="2400" dirty="0">
                <a:solidFill>
                  <a:srgbClr val="080D03"/>
                </a:solidFill>
              </a:rPr>
              <a:t>Council preparation time</a:t>
            </a:r>
          </a:p>
          <a:p>
            <a:pPr>
              <a:buClr>
                <a:schemeClr val="accent3"/>
              </a:buClr>
            </a:pPr>
            <a:r>
              <a:rPr lang="en-US" sz="2400" dirty="0">
                <a:solidFill>
                  <a:srgbClr val="080D03"/>
                </a:solidFill>
              </a:rPr>
              <a:t>Regular meeting time and normal length</a:t>
            </a:r>
          </a:p>
          <a:p>
            <a:pPr>
              <a:buClr>
                <a:schemeClr val="accent3"/>
              </a:buClr>
            </a:pPr>
            <a:r>
              <a:rPr lang="en-US" sz="2400" dirty="0">
                <a:solidFill>
                  <a:srgbClr val="080D03"/>
                </a:solidFill>
              </a:rPr>
              <a:t>Closed session directly after Open session</a:t>
            </a:r>
          </a:p>
          <a:p>
            <a:pPr>
              <a:buClr>
                <a:schemeClr val="accent3"/>
              </a:buClr>
            </a:pPr>
            <a:r>
              <a:rPr lang="en-US" sz="2400" dirty="0">
                <a:solidFill>
                  <a:srgbClr val="080D03"/>
                </a:solidFill>
              </a:rPr>
              <a:t>Emailing minutes for approval and distribution</a:t>
            </a:r>
          </a:p>
          <a:p>
            <a:pPr>
              <a:buClr>
                <a:schemeClr val="accent3"/>
              </a:buClr>
            </a:pPr>
            <a:r>
              <a:rPr lang="en-US" sz="2400" dirty="0">
                <a:solidFill>
                  <a:srgbClr val="080D03"/>
                </a:solidFill>
              </a:rPr>
              <a:t>Emails (and occasional phone calls) as required through the month</a:t>
            </a:r>
          </a:p>
          <a:p>
            <a:pPr>
              <a:buClr>
                <a:schemeClr val="accent3"/>
              </a:buClr>
            </a:pPr>
            <a:r>
              <a:rPr lang="en-US" sz="2400" dirty="0">
                <a:solidFill>
                  <a:srgbClr val="080D03"/>
                </a:solidFill>
              </a:rPr>
              <a:t>Additional Special Meetings or Stakeholder Meetings as required</a:t>
            </a:r>
          </a:p>
          <a:p>
            <a:pPr>
              <a:buClr>
                <a:schemeClr val="accent3"/>
              </a:buClr>
            </a:pPr>
            <a:endParaRPr lang="en-US" sz="2400" dirty="0">
              <a:solidFill>
                <a:srgbClr val="080D03"/>
              </a:solidFill>
            </a:endParaRP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0" name="Content Placeholder 2">
            <a:extLst>
              <a:ext uri="{FF2B5EF4-FFF2-40B4-BE49-F238E27FC236}">
                <a16:creationId xmlns:a16="http://schemas.microsoft.com/office/drawing/2014/main" id="{A0BE7B8B-8F42-4A2B-9621-9DE784794241}"/>
              </a:ext>
            </a:extLst>
          </p:cNvPr>
          <p:cNvSpPr txBox="1">
            <a:spLocks/>
          </p:cNvSpPr>
          <p:nvPr/>
        </p:nvSpPr>
        <p:spPr>
          <a:xfrm>
            <a:off x="6560820" y="1865915"/>
            <a:ext cx="5021580" cy="444232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Clr>
                <a:schemeClr val="accent3"/>
              </a:buClr>
              <a:buNone/>
            </a:pPr>
            <a:endParaRPr lang="en-US" sz="2400" dirty="0">
              <a:solidFill>
                <a:schemeClr val="accent2">
                  <a:lumMod val="75000"/>
                </a:schemeClr>
              </a:solidFill>
            </a:endParaRPr>
          </a:p>
          <a:p>
            <a:pPr marL="0" indent="0">
              <a:buClr>
                <a:schemeClr val="accent3"/>
              </a:buClr>
              <a:buNone/>
            </a:pPr>
            <a:endParaRPr lang="en-US" sz="2400" dirty="0">
              <a:solidFill>
                <a:schemeClr val="accent2">
                  <a:lumMod val="75000"/>
                </a:schemeClr>
              </a:solidFill>
            </a:endParaRPr>
          </a:p>
          <a:p>
            <a:pPr marL="0" indent="0">
              <a:buClr>
                <a:schemeClr val="accent3"/>
              </a:buClr>
              <a:buNone/>
            </a:pPr>
            <a:endParaRPr lang="en-US" sz="2400" dirty="0">
              <a:solidFill>
                <a:schemeClr val="accent2">
                  <a:lumMod val="75000"/>
                </a:schemeClr>
              </a:solidFill>
            </a:endParaRPr>
          </a:p>
        </p:txBody>
      </p:sp>
      <p:sp>
        <p:nvSpPr>
          <p:cNvPr id="11" name="Content Placeholder 2">
            <a:extLst>
              <a:ext uri="{FF2B5EF4-FFF2-40B4-BE49-F238E27FC236}">
                <a16:creationId xmlns:a16="http://schemas.microsoft.com/office/drawing/2014/main" id="{A161E68F-90B8-4A41-9562-1AD6CA100AAF}"/>
              </a:ext>
            </a:extLst>
          </p:cNvPr>
          <p:cNvSpPr txBox="1">
            <a:spLocks/>
          </p:cNvSpPr>
          <p:nvPr/>
        </p:nvSpPr>
        <p:spPr>
          <a:xfrm>
            <a:off x="6211021" y="2123456"/>
            <a:ext cx="5264699" cy="453488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chemeClr val="tx2"/>
              </a:buClr>
              <a:buFont typeface="Wingdings" panose="05000000000000000000" pitchFamily="2" charset="2"/>
              <a:buChar char="Ø"/>
            </a:pPr>
            <a:r>
              <a:rPr lang="en-US" sz="2200" dirty="0">
                <a:solidFill>
                  <a:srgbClr val="080D03"/>
                </a:solidFill>
              </a:rPr>
              <a:t>Receive by Friday prior to meeting</a:t>
            </a:r>
          </a:p>
          <a:p>
            <a:pPr>
              <a:buClr>
                <a:schemeClr val="tx2"/>
              </a:buClr>
              <a:buFont typeface="Wingdings" panose="05000000000000000000" pitchFamily="2" charset="2"/>
              <a:buChar char="Ø"/>
            </a:pPr>
            <a:r>
              <a:rPr lang="en-US" sz="2200" dirty="0">
                <a:solidFill>
                  <a:srgbClr val="080D03"/>
                </a:solidFill>
              </a:rPr>
              <a:t>Plan on an hour to review everything</a:t>
            </a:r>
          </a:p>
          <a:p>
            <a:pPr>
              <a:buClr>
                <a:schemeClr val="tx2"/>
              </a:buClr>
              <a:buFont typeface="Wingdings" panose="05000000000000000000" pitchFamily="2" charset="2"/>
              <a:buChar char="Ø"/>
            </a:pPr>
            <a:r>
              <a:rPr lang="en-US" sz="2200" dirty="0">
                <a:solidFill>
                  <a:srgbClr val="080D03"/>
                </a:solidFill>
              </a:rPr>
              <a:t>Normally done by 8:30 or 9 p.m.</a:t>
            </a:r>
          </a:p>
          <a:p>
            <a:pPr>
              <a:buClr>
                <a:schemeClr val="tx2"/>
              </a:buClr>
              <a:buFont typeface="Wingdings" panose="05000000000000000000" pitchFamily="2" charset="2"/>
              <a:buChar char="Ø"/>
            </a:pPr>
            <a:r>
              <a:rPr lang="en-US" sz="2200" dirty="0">
                <a:solidFill>
                  <a:srgbClr val="080D03"/>
                </a:solidFill>
              </a:rPr>
              <a:t>Often finish between 9:30-10 p.m.</a:t>
            </a:r>
          </a:p>
          <a:p>
            <a:pPr>
              <a:buClr>
                <a:schemeClr val="tx2"/>
              </a:buClr>
              <a:buFont typeface="Wingdings" panose="05000000000000000000" pitchFamily="2" charset="2"/>
              <a:buChar char="Ø"/>
            </a:pPr>
            <a:r>
              <a:rPr lang="en-US" sz="2200" dirty="0">
                <a:solidFill>
                  <a:srgbClr val="080D03"/>
                </a:solidFill>
              </a:rPr>
              <a:t>Sent day following meeting</a:t>
            </a:r>
          </a:p>
          <a:p>
            <a:pPr>
              <a:buClr>
                <a:schemeClr val="tx2"/>
              </a:buClr>
              <a:buFont typeface="Wingdings" panose="05000000000000000000" pitchFamily="2" charset="2"/>
              <a:buChar char="Ø"/>
            </a:pPr>
            <a:r>
              <a:rPr lang="en-US" sz="2200" dirty="0">
                <a:solidFill>
                  <a:srgbClr val="080D03"/>
                </a:solidFill>
              </a:rPr>
              <a:t>Time required varies depending on number of projects happening</a:t>
            </a:r>
          </a:p>
          <a:p>
            <a:pPr>
              <a:buClr>
                <a:schemeClr val="tx2"/>
              </a:buClr>
              <a:buFont typeface="Wingdings" panose="05000000000000000000" pitchFamily="2" charset="2"/>
              <a:buChar char="Ø"/>
            </a:pPr>
            <a:r>
              <a:rPr lang="en-US" sz="2200" dirty="0">
                <a:solidFill>
                  <a:srgbClr val="080D03"/>
                </a:solidFill>
              </a:rPr>
              <a:t>Time required varies</a:t>
            </a:r>
          </a:p>
          <a:p>
            <a:pPr>
              <a:buClr>
                <a:schemeClr val="tx2"/>
              </a:buClr>
              <a:buFont typeface="Wingdings" panose="05000000000000000000" pitchFamily="2" charset="2"/>
              <a:buChar char="Ø"/>
            </a:pPr>
            <a:endParaRPr lang="en-US" sz="2200" dirty="0">
              <a:solidFill>
                <a:srgbClr val="080D03"/>
              </a:solidFill>
            </a:endParaRPr>
          </a:p>
          <a:p>
            <a:pPr>
              <a:buClr>
                <a:schemeClr val="tx2"/>
              </a:buClr>
              <a:buFont typeface="Wingdings" panose="05000000000000000000" pitchFamily="2" charset="2"/>
              <a:buChar char="Ø"/>
            </a:pPr>
            <a:endParaRPr lang="en-US" sz="2200" dirty="0">
              <a:solidFill>
                <a:srgbClr val="080D03"/>
              </a:solidFill>
            </a:endParaRPr>
          </a:p>
        </p:txBody>
      </p:sp>
    </p:spTree>
    <p:extLst>
      <p:ext uri="{BB962C8B-B14F-4D97-AF65-F5344CB8AC3E}">
        <p14:creationId xmlns:p14="http://schemas.microsoft.com/office/powerpoint/2010/main" val="314689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59AD1BF8-DFD7-4786-AD72-43E1B105AD4A}"/>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9" name="Picture 8">
            <a:extLst>
              <a:ext uri="{FF2B5EF4-FFF2-40B4-BE49-F238E27FC236}">
                <a16:creationId xmlns:a16="http://schemas.microsoft.com/office/drawing/2014/main" id="{6ADAB788-6DE7-428A-8D34-46C17B74BB22}"/>
              </a:ext>
            </a:extLst>
          </p:cNvPr>
          <p:cNvPicPr>
            <a:picLocks noChangeAspect="1"/>
          </p:cNvPicPr>
          <p:nvPr/>
        </p:nvPicPr>
        <p:blipFill>
          <a:blip r:embed="rId4"/>
          <a:stretch>
            <a:fillRect/>
          </a:stretch>
        </p:blipFill>
        <p:spPr>
          <a:xfrm>
            <a:off x="601615" y="593657"/>
            <a:ext cx="9212315" cy="6044048"/>
          </a:xfrm>
          <a:prstGeom prst="rect">
            <a:avLst/>
          </a:prstGeom>
        </p:spPr>
      </p:pic>
    </p:spTree>
    <p:extLst>
      <p:ext uri="{BB962C8B-B14F-4D97-AF65-F5344CB8AC3E}">
        <p14:creationId xmlns:p14="http://schemas.microsoft.com/office/powerpoint/2010/main" val="1176687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59AD1BF8-DFD7-4786-AD72-43E1B105AD4A}"/>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8" name="Content Placeholder 2">
            <a:extLst>
              <a:ext uri="{FF2B5EF4-FFF2-40B4-BE49-F238E27FC236}">
                <a16:creationId xmlns:a16="http://schemas.microsoft.com/office/drawing/2014/main" id="{FE21860A-9D9B-4818-9967-5000E9FE3BC9}"/>
              </a:ext>
            </a:extLst>
          </p:cNvPr>
          <p:cNvSpPr txBox="1">
            <a:spLocks/>
          </p:cNvSpPr>
          <p:nvPr/>
        </p:nvSpPr>
        <p:spPr>
          <a:xfrm>
            <a:off x="581192" y="673241"/>
            <a:ext cx="11164275" cy="5819000"/>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lnSpc>
                <a:spcPct val="107000"/>
              </a:lnSpc>
              <a:spcBef>
                <a:spcPts val="0"/>
              </a:spcBef>
              <a:spcAft>
                <a:spcPts val="0"/>
              </a:spcAft>
              <a:buClr>
                <a:schemeClr val="accent3"/>
              </a:buClr>
              <a:buFont typeface="Symbol" panose="05050102010706020507" pitchFamily="18" charset="2"/>
              <a:buChar char=""/>
            </a:pPr>
            <a:r>
              <a:rPr lang="en-CA" sz="2200" dirty="0">
                <a:solidFill>
                  <a:srgbClr val="080D03"/>
                </a:solidFill>
                <a:ea typeface="Calibri" panose="020F0502020204030204" pitchFamily="34" charset="0"/>
                <a:cs typeface="Times New Roman" panose="02020603050405020304" pitchFamily="18" charset="0"/>
              </a:rPr>
              <a:t>Amsterdam Inn Hotel – opening July/August 2021</a:t>
            </a:r>
            <a:endParaRPr lang="en-US" sz="22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200" dirty="0">
                <a:solidFill>
                  <a:srgbClr val="080D03"/>
                </a:solidFill>
                <a:ea typeface="Calibri" panose="020F0502020204030204" pitchFamily="34" charset="0"/>
                <a:cs typeface="Times New Roman" panose="02020603050405020304" pitchFamily="18" charset="0"/>
              </a:rPr>
              <a:t>Strip Mall Renovation of Pharmacy – complete June 2021</a:t>
            </a:r>
            <a:endParaRPr lang="en-US" sz="22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200" dirty="0">
                <a:solidFill>
                  <a:srgbClr val="080D03"/>
                </a:solidFill>
                <a:ea typeface="Calibri" panose="020F0502020204030204" pitchFamily="34" charset="0"/>
                <a:cs typeface="Times New Roman" panose="02020603050405020304" pitchFamily="18" charset="0"/>
              </a:rPr>
              <a:t>Medical Clinic/Professional Building</a:t>
            </a:r>
          </a:p>
          <a:p>
            <a:pPr marL="342900" indent="-342900">
              <a:lnSpc>
                <a:spcPct val="107000"/>
              </a:lnSpc>
              <a:spcBef>
                <a:spcPts val="0"/>
              </a:spcBef>
              <a:spcAft>
                <a:spcPts val="0"/>
              </a:spcAft>
              <a:buClr>
                <a:schemeClr val="accent3"/>
              </a:buClr>
              <a:buFont typeface="Symbol" panose="05050102010706020507" pitchFamily="18" charset="2"/>
              <a:buChar char=""/>
            </a:pPr>
            <a:r>
              <a:rPr lang="en-CA" sz="2200" dirty="0">
                <a:solidFill>
                  <a:srgbClr val="080D03"/>
                </a:solidFill>
                <a:ea typeface="Calibri" panose="020F0502020204030204" pitchFamily="34" charset="0"/>
                <a:cs typeface="Times New Roman" panose="02020603050405020304" pitchFamily="18" charset="0"/>
              </a:rPr>
              <a:t>Primary Health Care Recruitment</a:t>
            </a:r>
            <a:endParaRPr lang="en-US" sz="22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200" dirty="0">
                <a:solidFill>
                  <a:srgbClr val="080D03"/>
                </a:solidFill>
                <a:ea typeface="Calibri" panose="020F0502020204030204" pitchFamily="34" charset="0"/>
                <a:cs typeface="Times New Roman" panose="02020603050405020304" pitchFamily="18" charset="0"/>
              </a:rPr>
              <a:t>Tourism Strategy Project – iImagine on retainer until end of August 2021</a:t>
            </a:r>
            <a:endParaRPr lang="en-US" sz="2200" dirty="0">
              <a:solidFill>
                <a:srgbClr val="080D03"/>
              </a:solidFill>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0"/>
              </a:spcAft>
              <a:buClr>
                <a:schemeClr val="accent3"/>
              </a:buClr>
              <a:buFont typeface="Courier New" panose="02070309020205020404" pitchFamily="49" charset="0"/>
              <a:buChar char="o"/>
            </a:pPr>
            <a:r>
              <a:rPr lang="en-CA" sz="2200" dirty="0">
                <a:solidFill>
                  <a:srgbClr val="080D03"/>
                </a:solidFill>
                <a:ea typeface="Calibri" panose="020F0502020204030204" pitchFamily="34" charset="0"/>
                <a:cs typeface="Times New Roman" panose="02020603050405020304" pitchFamily="18" charset="0"/>
              </a:rPr>
              <a:t>AMR’s and additional projects</a:t>
            </a:r>
            <a:endParaRPr lang="en-US" sz="2200" dirty="0">
              <a:solidFill>
                <a:srgbClr val="080D03"/>
              </a:solidFill>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0"/>
              </a:spcAft>
              <a:buClr>
                <a:schemeClr val="accent3"/>
              </a:buClr>
              <a:buFont typeface="Courier New" panose="02070309020205020404" pitchFamily="49" charset="0"/>
              <a:buChar char="o"/>
            </a:pPr>
            <a:r>
              <a:rPr lang="en-CA" sz="2200" dirty="0">
                <a:solidFill>
                  <a:srgbClr val="080D03"/>
                </a:solidFill>
                <a:ea typeface="Calibri" panose="020F0502020204030204" pitchFamily="34" charset="0"/>
                <a:cs typeface="Times New Roman" panose="02020603050405020304" pitchFamily="18" charset="0"/>
              </a:rPr>
              <a:t>Plans for owning “French Fry Capital of the World”</a:t>
            </a:r>
            <a:endParaRPr lang="en-US" sz="2200" dirty="0">
              <a:solidFill>
                <a:srgbClr val="080D03"/>
              </a:solidFill>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0"/>
              </a:spcAft>
              <a:buClr>
                <a:schemeClr val="accent3"/>
              </a:buClr>
              <a:buFont typeface="Courier New" panose="02070309020205020404" pitchFamily="49" charset="0"/>
              <a:buChar char="o"/>
            </a:pPr>
            <a:r>
              <a:rPr lang="en-CA" sz="2200" dirty="0">
                <a:solidFill>
                  <a:srgbClr val="080D03"/>
                </a:solidFill>
                <a:ea typeface="Calibri" panose="020F0502020204030204" pitchFamily="34" charset="0"/>
                <a:cs typeface="Times New Roman" panose="02020603050405020304" pitchFamily="18" charset="0"/>
              </a:rPr>
              <a:t>Plans for Communities of Interest</a:t>
            </a:r>
            <a:endParaRPr lang="en-US" sz="2200" dirty="0">
              <a:solidFill>
                <a:srgbClr val="080D03"/>
              </a:solidFill>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0"/>
              </a:spcAft>
              <a:buClr>
                <a:schemeClr val="accent3"/>
              </a:buClr>
              <a:buFont typeface="Courier New" panose="02070309020205020404" pitchFamily="49" charset="0"/>
              <a:buChar char="o"/>
            </a:pPr>
            <a:r>
              <a:rPr lang="en-CA" sz="2200" dirty="0">
                <a:solidFill>
                  <a:srgbClr val="080D03"/>
                </a:solidFill>
                <a:ea typeface="Calibri" panose="020F0502020204030204" pitchFamily="34" charset="0"/>
                <a:cs typeface="Times New Roman" panose="02020603050405020304" pitchFamily="18" charset="0"/>
              </a:rPr>
              <a:t>Plans for mentoring Tourism businesses and other businesses</a:t>
            </a:r>
            <a:endParaRPr lang="en-US" sz="2200" dirty="0">
              <a:solidFill>
                <a:srgbClr val="080D03"/>
              </a:solidFill>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0"/>
              </a:spcAft>
              <a:buClr>
                <a:schemeClr val="accent3"/>
              </a:buClr>
              <a:buFont typeface="Courier New" panose="02070309020205020404" pitchFamily="49" charset="0"/>
              <a:buChar char="o"/>
            </a:pPr>
            <a:r>
              <a:rPr lang="en-CA" sz="2200" dirty="0">
                <a:solidFill>
                  <a:srgbClr val="080D03"/>
                </a:solidFill>
                <a:ea typeface="Calibri" panose="020F0502020204030204" pitchFamily="34" charset="0"/>
                <a:cs typeface="Times New Roman" panose="02020603050405020304" pitchFamily="18" charset="0"/>
              </a:rPr>
              <a:t>Incentives for businesses</a:t>
            </a:r>
            <a:endParaRPr lang="en-US" sz="2200" dirty="0">
              <a:solidFill>
                <a:srgbClr val="080D03"/>
              </a:solidFill>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0"/>
              </a:spcAft>
              <a:buClr>
                <a:schemeClr val="accent3"/>
              </a:buClr>
              <a:buFont typeface="Courier New" panose="02070309020205020404" pitchFamily="49" charset="0"/>
              <a:buChar char="o"/>
            </a:pPr>
            <a:r>
              <a:rPr lang="en-CA" sz="2200" dirty="0">
                <a:solidFill>
                  <a:srgbClr val="080D03"/>
                </a:solidFill>
                <a:ea typeface="Calibri" panose="020F0502020204030204" pitchFamily="34" charset="0"/>
                <a:cs typeface="Times New Roman" panose="02020603050405020304" pitchFamily="18" charset="0"/>
              </a:rPr>
              <a:t>Tourism website</a:t>
            </a:r>
            <a:endParaRPr lang="en-US" sz="22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200" dirty="0">
                <a:solidFill>
                  <a:srgbClr val="080D03"/>
                </a:solidFill>
                <a:ea typeface="Calibri" panose="020F0502020204030204" pitchFamily="34" charset="0"/>
                <a:cs typeface="Times New Roman" panose="02020603050405020304" pitchFamily="18" charset="0"/>
              </a:rPr>
              <a:t>RCMP/Policing - Discussions with RCMP about coverage and alternate approaches</a:t>
            </a:r>
            <a:endParaRPr lang="en-US" sz="22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200" dirty="0">
                <a:solidFill>
                  <a:srgbClr val="080D03"/>
                </a:solidFill>
                <a:ea typeface="Calibri" panose="020F0502020204030204" pitchFamily="34" charset="0"/>
                <a:cs typeface="Times New Roman" panose="02020603050405020304" pitchFamily="18" charset="0"/>
              </a:rPr>
              <a:t>NB Trail usage by ATVs and dirt bikes</a:t>
            </a:r>
          </a:p>
          <a:p>
            <a:pPr marL="342900" indent="-342900">
              <a:lnSpc>
                <a:spcPct val="107000"/>
              </a:lnSpc>
              <a:spcBef>
                <a:spcPts val="0"/>
              </a:spcBef>
              <a:spcAft>
                <a:spcPts val="0"/>
              </a:spcAft>
              <a:buClr>
                <a:schemeClr val="accent3"/>
              </a:buClr>
              <a:buFont typeface="Symbol" panose="05050102010706020507" pitchFamily="18" charset="2"/>
              <a:buChar char=""/>
            </a:pPr>
            <a:r>
              <a:rPr lang="en-CA" sz="2200" dirty="0">
                <a:solidFill>
                  <a:srgbClr val="080D03"/>
                </a:solidFill>
                <a:ea typeface="Calibri" panose="020F0502020204030204" pitchFamily="34" charset="0"/>
                <a:cs typeface="Times New Roman" panose="02020603050405020304" pitchFamily="18" charset="0"/>
              </a:rPr>
              <a:t>Old Florenceville Bridge – Lobbying Province to fix it and open it</a:t>
            </a:r>
          </a:p>
        </p:txBody>
      </p:sp>
    </p:spTree>
    <p:extLst>
      <p:ext uri="{BB962C8B-B14F-4D97-AF65-F5344CB8AC3E}">
        <p14:creationId xmlns:p14="http://schemas.microsoft.com/office/powerpoint/2010/main" val="2148377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8" name="Content Placeholder 2">
            <a:extLst>
              <a:ext uri="{FF2B5EF4-FFF2-40B4-BE49-F238E27FC236}">
                <a16:creationId xmlns:a16="http://schemas.microsoft.com/office/drawing/2014/main" id="{FE21860A-9D9B-4818-9967-5000E9FE3BC9}"/>
              </a:ext>
            </a:extLst>
          </p:cNvPr>
          <p:cNvSpPr txBox="1">
            <a:spLocks/>
          </p:cNvSpPr>
          <p:nvPr/>
        </p:nvSpPr>
        <p:spPr>
          <a:xfrm>
            <a:off x="581192" y="520841"/>
            <a:ext cx="11164275" cy="593197"/>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lnSpc>
                <a:spcPct val="107000"/>
              </a:lnSpc>
              <a:spcBef>
                <a:spcPts val="0"/>
              </a:spcBef>
              <a:spcAft>
                <a:spcPts val="0"/>
              </a:spcAft>
              <a:buClr>
                <a:schemeClr val="accent3"/>
              </a:buClr>
              <a:buFont typeface="Symbol" panose="05050102010706020507" pitchFamily="18" charset="2"/>
              <a:buChar char=""/>
            </a:pPr>
            <a:r>
              <a:rPr lang="en-CA" sz="2200" dirty="0">
                <a:solidFill>
                  <a:srgbClr val="080D03"/>
                </a:solidFill>
                <a:ea typeface="Calibri" panose="020F0502020204030204" pitchFamily="34" charset="0"/>
                <a:cs typeface="Times New Roman" panose="02020603050405020304" pitchFamily="18" charset="0"/>
              </a:rPr>
              <a:t>Review of the Riverside Park/Shogomoc Spatial Zone</a:t>
            </a:r>
            <a:endParaRPr lang="en-US" sz="2200" dirty="0">
              <a:solidFill>
                <a:srgbClr val="080D03"/>
              </a:solidFill>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156FB335-DB5A-4BD2-B0E8-30E2D3E4DC62}"/>
              </a:ext>
            </a:extLst>
          </p:cNvPr>
          <p:cNvPicPr>
            <a:picLocks noChangeAspect="1"/>
          </p:cNvPicPr>
          <p:nvPr/>
        </p:nvPicPr>
        <p:blipFill>
          <a:blip r:embed="rId3"/>
          <a:stretch>
            <a:fillRect/>
          </a:stretch>
        </p:blipFill>
        <p:spPr>
          <a:xfrm>
            <a:off x="1504641" y="954161"/>
            <a:ext cx="9655489" cy="5751439"/>
          </a:xfrm>
          <a:prstGeom prst="rect">
            <a:avLst/>
          </a:prstGeom>
        </p:spPr>
      </p:pic>
    </p:spTree>
    <p:extLst>
      <p:ext uri="{BB962C8B-B14F-4D97-AF65-F5344CB8AC3E}">
        <p14:creationId xmlns:p14="http://schemas.microsoft.com/office/powerpoint/2010/main" val="1962452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7" name="Content Placeholder 2">
            <a:extLst>
              <a:ext uri="{FF2B5EF4-FFF2-40B4-BE49-F238E27FC236}">
                <a16:creationId xmlns:a16="http://schemas.microsoft.com/office/drawing/2014/main" id="{536FC2A5-ABCB-4B19-A47B-02D2F945B873}"/>
              </a:ext>
            </a:extLst>
          </p:cNvPr>
          <p:cNvSpPr txBox="1">
            <a:spLocks/>
          </p:cNvSpPr>
          <p:nvPr/>
        </p:nvSpPr>
        <p:spPr>
          <a:xfrm>
            <a:off x="581192" y="651510"/>
            <a:ext cx="11029615" cy="5840730"/>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Multi-use Path From Town Boundary To Town Boundary Along The River</a:t>
            </a:r>
            <a:endParaRPr lang="en-US" sz="2400" dirty="0">
              <a:solidFill>
                <a:srgbClr val="080D03"/>
              </a:solidFill>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EFE6443D-4DE5-41E5-9CCB-7E0010FC231F}"/>
              </a:ext>
            </a:extLst>
          </p:cNvPr>
          <p:cNvPicPr>
            <a:picLocks noChangeAspect="1"/>
          </p:cNvPicPr>
          <p:nvPr/>
        </p:nvPicPr>
        <p:blipFill>
          <a:blip r:embed="rId3"/>
          <a:stretch>
            <a:fillRect/>
          </a:stretch>
        </p:blipFill>
        <p:spPr>
          <a:xfrm>
            <a:off x="302296" y="1608174"/>
            <a:ext cx="11582387" cy="5135526"/>
          </a:xfrm>
          <a:prstGeom prst="rect">
            <a:avLst/>
          </a:prstGeom>
        </p:spPr>
      </p:pic>
    </p:spTree>
    <p:extLst>
      <p:ext uri="{BB962C8B-B14F-4D97-AF65-F5344CB8AC3E}">
        <p14:creationId xmlns:p14="http://schemas.microsoft.com/office/powerpoint/2010/main" val="450230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8" name="Picture 7">
            <a:extLst>
              <a:ext uri="{FF2B5EF4-FFF2-40B4-BE49-F238E27FC236}">
                <a16:creationId xmlns:a16="http://schemas.microsoft.com/office/drawing/2014/main" id="{1FCD5251-F570-47BD-A3AE-461444CB1607}"/>
              </a:ext>
            </a:extLst>
          </p:cNvPr>
          <p:cNvPicPr>
            <a:picLocks noChangeAspect="1"/>
          </p:cNvPicPr>
          <p:nvPr/>
        </p:nvPicPr>
        <p:blipFill>
          <a:blip r:embed="rId3"/>
          <a:stretch>
            <a:fillRect/>
          </a:stretch>
        </p:blipFill>
        <p:spPr>
          <a:xfrm>
            <a:off x="2319716" y="113147"/>
            <a:ext cx="7381278" cy="6744853"/>
          </a:xfrm>
          <a:prstGeom prst="rect">
            <a:avLst/>
          </a:prstGeom>
        </p:spPr>
      </p:pic>
    </p:spTree>
    <p:extLst>
      <p:ext uri="{BB962C8B-B14F-4D97-AF65-F5344CB8AC3E}">
        <p14:creationId xmlns:p14="http://schemas.microsoft.com/office/powerpoint/2010/main" val="2301994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59AD1BF8-DFD7-4786-AD72-43E1B105AD4A}"/>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7" name="Content Placeholder 2">
            <a:extLst>
              <a:ext uri="{FF2B5EF4-FFF2-40B4-BE49-F238E27FC236}">
                <a16:creationId xmlns:a16="http://schemas.microsoft.com/office/drawing/2014/main" id="{536FC2A5-ABCB-4B19-A47B-02D2F945B873}"/>
              </a:ext>
            </a:extLst>
          </p:cNvPr>
          <p:cNvSpPr txBox="1">
            <a:spLocks/>
          </p:cNvSpPr>
          <p:nvPr/>
        </p:nvSpPr>
        <p:spPr>
          <a:xfrm>
            <a:off x="581192" y="651510"/>
            <a:ext cx="11029615" cy="5840730"/>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Multi-use Path From Town Boundary To Town Boundary Along The River</a:t>
            </a:r>
            <a:endParaRPr lang="en-US" sz="2400" dirty="0">
              <a:solidFill>
                <a:srgbClr val="080D03"/>
              </a:solidFill>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A0950BB-4361-4359-802B-5557F51794E7}"/>
              </a:ext>
            </a:extLst>
          </p:cNvPr>
          <p:cNvPicPr>
            <a:picLocks noChangeAspect="1"/>
          </p:cNvPicPr>
          <p:nvPr/>
        </p:nvPicPr>
        <p:blipFill rotWithShape="1">
          <a:blip r:embed="rId4"/>
          <a:srcRect b="51954"/>
          <a:stretch/>
        </p:blipFill>
        <p:spPr>
          <a:xfrm>
            <a:off x="808334" y="1826497"/>
            <a:ext cx="5271792" cy="3183653"/>
          </a:xfrm>
          <a:prstGeom prst="rect">
            <a:avLst/>
          </a:prstGeom>
        </p:spPr>
      </p:pic>
      <p:pic>
        <p:nvPicPr>
          <p:cNvPr id="14" name="Picture 13">
            <a:extLst>
              <a:ext uri="{FF2B5EF4-FFF2-40B4-BE49-F238E27FC236}">
                <a16:creationId xmlns:a16="http://schemas.microsoft.com/office/drawing/2014/main" id="{5075C5E3-A95B-4D2A-BF98-10DF7AE48183}"/>
              </a:ext>
            </a:extLst>
          </p:cNvPr>
          <p:cNvPicPr>
            <a:picLocks noChangeAspect="1"/>
          </p:cNvPicPr>
          <p:nvPr/>
        </p:nvPicPr>
        <p:blipFill rotWithShape="1">
          <a:blip r:embed="rId4"/>
          <a:srcRect t="49581"/>
          <a:stretch/>
        </p:blipFill>
        <p:spPr>
          <a:xfrm>
            <a:off x="6492875" y="1917700"/>
            <a:ext cx="4819650" cy="3054350"/>
          </a:xfrm>
          <a:prstGeom prst="rect">
            <a:avLst/>
          </a:prstGeom>
        </p:spPr>
      </p:pic>
    </p:spTree>
    <p:extLst>
      <p:ext uri="{BB962C8B-B14F-4D97-AF65-F5344CB8AC3E}">
        <p14:creationId xmlns:p14="http://schemas.microsoft.com/office/powerpoint/2010/main" val="1961856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9" name="Picture 8">
            <a:extLst>
              <a:ext uri="{FF2B5EF4-FFF2-40B4-BE49-F238E27FC236}">
                <a16:creationId xmlns:a16="http://schemas.microsoft.com/office/drawing/2014/main" id="{38FC7208-6B38-492C-B0C4-FCF9D33E1CE7}"/>
              </a:ext>
            </a:extLst>
          </p:cNvPr>
          <p:cNvPicPr>
            <a:picLocks noChangeAspect="1"/>
          </p:cNvPicPr>
          <p:nvPr/>
        </p:nvPicPr>
        <p:blipFill rotWithShape="1">
          <a:blip r:embed="rId3"/>
          <a:srcRect l="6540" r="17727"/>
          <a:stretch/>
        </p:blipFill>
        <p:spPr>
          <a:xfrm>
            <a:off x="55843" y="172676"/>
            <a:ext cx="1740221" cy="3489629"/>
          </a:xfrm>
          <a:prstGeom prst="rect">
            <a:avLst/>
          </a:prstGeom>
        </p:spPr>
      </p:pic>
      <p:pic>
        <p:nvPicPr>
          <p:cNvPr id="11" name="Picture 10">
            <a:extLst>
              <a:ext uri="{FF2B5EF4-FFF2-40B4-BE49-F238E27FC236}">
                <a16:creationId xmlns:a16="http://schemas.microsoft.com/office/drawing/2014/main" id="{E13CB56B-ED11-4B8E-A696-3E96975567F8}"/>
              </a:ext>
            </a:extLst>
          </p:cNvPr>
          <p:cNvPicPr>
            <a:picLocks noChangeAspect="1"/>
          </p:cNvPicPr>
          <p:nvPr/>
        </p:nvPicPr>
        <p:blipFill>
          <a:blip r:embed="rId4"/>
          <a:stretch>
            <a:fillRect/>
          </a:stretch>
        </p:blipFill>
        <p:spPr>
          <a:xfrm>
            <a:off x="1825689" y="177111"/>
            <a:ext cx="2294539" cy="3489629"/>
          </a:xfrm>
          <a:prstGeom prst="rect">
            <a:avLst/>
          </a:prstGeom>
        </p:spPr>
      </p:pic>
      <p:pic>
        <p:nvPicPr>
          <p:cNvPr id="13" name="Picture 12">
            <a:extLst>
              <a:ext uri="{FF2B5EF4-FFF2-40B4-BE49-F238E27FC236}">
                <a16:creationId xmlns:a16="http://schemas.microsoft.com/office/drawing/2014/main" id="{8FD72FB2-26C9-4097-AAF3-68F707F801BB}"/>
              </a:ext>
            </a:extLst>
          </p:cNvPr>
          <p:cNvPicPr>
            <a:picLocks noChangeAspect="1"/>
          </p:cNvPicPr>
          <p:nvPr/>
        </p:nvPicPr>
        <p:blipFill>
          <a:blip r:embed="rId5"/>
          <a:stretch>
            <a:fillRect/>
          </a:stretch>
        </p:blipFill>
        <p:spPr>
          <a:xfrm>
            <a:off x="3893195" y="3762054"/>
            <a:ext cx="3972391" cy="2961831"/>
          </a:xfrm>
          <a:prstGeom prst="rect">
            <a:avLst/>
          </a:prstGeom>
        </p:spPr>
      </p:pic>
      <p:pic>
        <p:nvPicPr>
          <p:cNvPr id="10" name="Picture 9">
            <a:extLst>
              <a:ext uri="{FF2B5EF4-FFF2-40B4-BE49-F238E27FC236}">
                <a16:creationId xmlns:a16="http://schemas.microsoft.com/office/drawing/2014/main" id="{CD1ED883-4B40-4034-9162-0C2D2C3085AB}"/>
              </a:ext>
            </a:extLst>
          </p:cNvPr>
          <p:cNvPicPr>
            <a:picLocks noChangeAspect="1"/>
          </p:cNvPicPr>
          <p:nvPr/>
        </p:nvPicPr>
        <p:blipFill>
          <a:blip r:embed="rId6"/>
          <a:stretch>
            <a:fillRect/>
          </a:stretch>
        </p:blipFill>
        <p:spPr>
          <a:xfrm>
            <a:off x="59934" y="3762054"/>
            <a:ext cx="3850634" cy="2919711"/>
          </a:xfrm>
          <a:prstGeom prst="rect">
            <a:avLst/>
          </a:prstGeom>
        </p:spPr>
      </p:pic>
      <p:pic>
        <p:nvPicPr>
          <p:cNvPr id="16" name="Picture 15">
            <a:extLst>
              <a:ext uri="{FF2B5EF4-FFF2-40B4-BE49-F238E27FC236}">
                <a16:creationId xmlns:a16="http://schemas.microsoft.com/office/drawing/2014/main" id="{CAB859FA-8E8E-4967-AEC4-823541EBD34E}"/>
              </a:ext>
            </a:extLst>
          </p:cNvPr>
          <p:cNvPicPr>
            <a:picLocks noChangeAspect="1"/>
          </p:cNvPicPr>
          <p:nvPr/>
        </p:nvPicPr>
        <p:blipFill>
          <a:blip r:embed="rId7"/>
          <a:stretch>
            <a:fillRect/>
          </a:stretch>
        </p:blipFill>
        <p:spPr>
          <a:xfrm>
            <a:off x="7679981" y="3762054"/>
            <a:ext cx="4392210" cy="2952687"/>
          </a:xfrm>
          <a:prstGeom prst="rect">
            <a:avLst/>
          </a:prstGeom>
        </p:spPr>
      </p:pic>
      <p:pic>
        <p:nvPicPr>
          <p:cNvPr id="18" name="Picture 17">
            <a:extLst>
              <a:ext uri="{FF2B5EF4-FFF2-40B4-BE49-F238E27FC236}">
                <a16:creationId xmlns:a16="http://schemas.microsoft.com/office/drawing/2014/main" id="{F52E96D9-A95E-4963-A1F9-9A438F8F3EAB}"/>
              </a:ext>
            </a:extLst>
          </p:cNvPr>
          <p:cNvPicPr>
            <a:picLocks noChangeAspect="1"/>
          </p:cNvPicPr>
          <p:nvPr/>
        </p:nvPicPr>
        <p:blipFill>
          <a:blip r:embed="rId8"/>
          <a:stretch>
            <a:fillRect/>
          </a:stretch>
        </p:blipFill>
        <p:spPr>
          <a:xfrm>
            <a:off x="6844781" y="172676"/>
            <a:ext cx="5291375" cy="3507471"/>
          </a:xfrm>
          <a:prstGeom prst="rect">
            <a:avLst/>
          </a:prstGeom>
        </p:spPr>
      </p:pic>
      <p:pic>
        <p:nvPicPr>
          <p:cNvPr id="29" name="Picture 28">
            <a:extLst>
              <a:ext uri="{FF2B5EF4-FFF2-40B4-BE49-F238E27FC236}">
                <a16:creationId xmlns:a16="http://schemas.microsoft.com/office/drawing/2014/main" id="{51B9AE41-3B0C-4897-BFBF-CB8E392E30CC}"/>
              </a:ext>
            </a:extLst>
          </p:cNvPr>
          <p:cNvPicPr>
            <a:picLocks noChangeAspect="1"/>
          </p:cNvPicPr>
          <p:nvPr/>
        </p:nvPicPr>
        <p:blipFill>
          <a:blip r:embed="rId9"/>
          <a:stretch>
            <a:fillRect/>
          </a:stretch>
        </p:blipFill>
        <p:spPr>
          <a:xfrm>
            <a:off x="4149506" y="172676"/>
            <a:ext cx="2603300" cy="3489628"/>
          </a:xfrm>
          <a:prstGeom prst="rect">
            <a:avLst/>
          </a:prstGeom>
        </p:spPr>
      </p:pic>
    </p:spTree>
    <p:extLst>
      <p:ext uri="{BB962C8B-B14F-4D97-AF65-F5344CB8AC3E}">
        <p14:creationId xmlns:p14="http://schemas.microsoft.com/office/powerpoint/2010/main" val="1016818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59AD1BF8-DFD7-4786-AD72-43E1B105AD4A}"/>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7" name="Content Placeholder 2">
            <a:extLst>
              <a:ext uri="{FF2B5EF4-FFF2-40B4-BE49-F238E27FC236}">
                <a16:creationId xmlns:a16="http://schemas.microsoft.com/office/drawing/2014/main" id="{536FC2A5-ABCB-4B19-A47B-02D2F945B873}"/>
              </a:ext>
            </a:extLst>
          </p:cNvPr>
          <p:cNvSpPr txBox="1">
            <a:spLocks/>
          </p:cNvSpPr>
          <p:nvPr/>
        </p:nvSpPr>
        <p:spPr>
          <a:xfrm>
            <a:off x="581192" y="651510"/>
            <a:ext cx="11029615" cy="5840730"/>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Preliminary engineering for multi-use path on West side of river (Jim Davis Dr, Centreville Rd, Riverview Dr, Perkins Way) – on hold until we determine plan for Old Florenceville Bridge</a:t>
            </a:r>
            <a:endParaRPr lang="en-US" sz="24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Active Transportation Plan - on hold until we determine fate of Old Florenceville Bridge</a:t>
            </a:r>
            <a:endParaRPr lang="en-US" sz="24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Investigation into new trail developments in Town – West side along river, more trail at Shiktehawk Trail and Sam’s Park, addition of trail at CNHS</a:t>
            </a:r>
            <a:endParaRPr lang="en-US" sz="24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Atlantic Garden Home – research into locations and development for affordable housing</a:t>
            </a:r>
            <a:endParaRPr lang="en-US" sz="24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Main St Paver Replacement</a:t>
            </a:r>
            <a:endParaRPr lang="en-US" sz="24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New Outdoor Pool</a:t>
            </a:r>
            <a:endParaRPr lang="en-US" sz="24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Public Art (Colin Smith piece at River Art Centre, old photographs at Community Hall, poem at Community Hall river overlook, etc.)</a:t>
            </a:r>
            <a:endParaRPr lang="en-US" sz="24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High speed in Town (Rogers/</a:t>
            </a:r>
            <a:r>
              <a:rPr lang="en-CA" sz="2400" dirty="0" err="1">
                <a:solidFill>
                  <a:srgbClr val="080D03"/>
                </a:solidFill>
                <a:ea typeface="Calibri" panose="020F0502020204030204" pitchFamily="34" charset="0"/>
                <a:cs typeface="Times New Roman" panose="02020603050405020304" pitchFamily="18" charset="0"/>
              </a:rPr>
              <a:t>Xplornet</a:t>
            </a:r>
            <a:r>
              <a:rPr lang="en-CA" sz="2400" dirty="0">
                <a:solidFill>
                  <a:srgbClr val="080D03"/>
                </a:solidFill>
                <a:ea typeface="Calibri" panose="020F0502020204030204" pitchFamily="34" charset="0"/>
                <a:cs typeface="Times New Roman" panose="02020603050405020304" pitchFamily="18" charset="0"/>
              </a:rPr>
              <a:t> combination)</a:t>
            </a:r>
          </a:p>
          <a:p>
            <a:pPr marL="342900" indent="-342900">
              <a:lnSpc>
                <a:spcPct val="107000"/>
              </a:lnSpc>
              <a:spcBef>
                <a:spcPts val="0"/>
              </a:spcBef>
              <a:spcAft>
                <a:spcPts val="0"/>
              </a:spcAft>
              <a:buClr>
                <a:schemeClr val="accent3"/>
              </a:buClr>
              <a:buFont typeface="Symbol" panose="05050102010706020507" pitchFamily="18" charset="2"/>
              <a:buChar char=""/>
            </a:pPr>
            <a:endParaRPr lang="en-US" sz="2400" dirty="0">
              <a:solidFill>
                <a:srgbClr val="080D03"/>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0977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7" name="Content Placeholder 2">
            <a:extLst>
              <a:ext uri="{FF2B5EF4-FFF2-40B4-BE49-F238E27FC236}">
                <a16:creationId xmlns:a16="http://schemas.microsoft.com/office/drawing/2014/main" id="{536FC2A5-ABCB-4B19-A47B-02D2F945B873}"/>
              </a:ext>
            </a:extLst>
          </p:cNvPr>
          <p:cNvSpPr txBox="1">
            <a:spLocks/>
          </p:cNvSpPr>
          <p:nvPr/>
        </p:nvSpPr>
        <p:spPr>
          <a:xfrm>
            <a:off x="581192" y="651510"/>
            <a:ext cx="11029615" cy="5840730"/>
          </a:xfrm>
          <a:prstGeom prst="rect">
            <a:avLst/>
          </a:prstGeom>
        </p:spPr>
        <p:txBody>
          <a:bodyP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K-8 School recommendation - #6 on Province’s list</a:t>
            </a:r>
          </a:p>
          <a:p>
            <a:pPr lvl="1">
              <a:buFont typeface="Wingdings" panose="05000000000000000000" pitchFamily="2" charset="2"/>
              <a:buChar char="Ø"/>
            </a:pPr>
            <a:r>
              <a:rPr lang="en-US" sz="2200" dirty="0">
                <a:solidFill>
                  <a:srgbClr val="080D03"/>
                </a:solidFill>
              </a:rPr>
              <a:t>Learning Campus</a:t>
            </a:r>
          </a:p>
          <a:p>
            <a:pPr lvl="1">
              <a:buFont typeface="Wingdings" panose="05000000000000000000" pitchFamily="2" charset="2"/>
              <a:buChar char="Ø"/>
            </a:pPr>
            <a:r>
              <a:rPr lang="en-US" sz="2200" dirty="0">
                <a:solidFill>
                  <a:srgbClr val="080D03"/>
                </a:solidFill>
              </a:rPr>
              <a:t>Classrooms</a:t>
            </a:r>
          </a:p>
          <a:p>
            <a:pPr lvl="1">
              <a:buFont typeface="Wingdings" panose="05000000000000000000" pitchFamily="2" charset="2"/>
              <a:buChar char="Ø"/>
            </a:pPr>
            <a:r>
              <a:rPr lang="en-US" sz="2200" dirty="0">
                <a:solidFill>
                  <a:srgbClr val="080D03"/>
                </a:solidFill>
              </a:rPr>
              <a:t>Rooms for music, art, science and technology, resource/special care, guidance</a:t>
            </a:r>
          </a:p>
          <a:p>
            <a:pPr lvl="1">
              <a:buFont typeface="Wingdings" panose="05000000000000000000" pitchFamily="2" charset="2"/>
              <a:buChar char="Ø"/>
            </a:pPr>
            <a:r>
              <a:rPr lang="en-US" sz="2200" dirty="0">
                <a:solidFill>
                  <a:srgbClr val="080D03"/>
                </a:solidFill>
              </a:rPr>
              <a:t>Project work areas</a:t>
            </a:r>
          </a:p>
          <a:p>
            <a:pPr lvl="1">
              <a:buFont typeface="Wingdings" panose="05000000000000000000" pitchFamily="2" charset="2"/>
              <a:buChar char="Ø"/>
            </a:pPr>
            <a:r>
              <a:rPr lang="en-US" sz="2200" dirty="0">
                <a:solidFill>
                  <a:srgbClr val="080D03"/>
                </a:solidFill>
              </a:rPr>
              <a:t>Cafeteria or cafetorium</a:t>
            </a:r>
          </a:p>
          <a:p>
            <a:pPr lvl="1">
              <a:buFont typeface="Wingdings" panose="05000000000000000000" pitchFamily="2" charset="2"/>
              <a:buChar char="Ø"/>
            </a:pPr>
            <a:r>
              <a:rPr lang="en-US" sz="2200" dirty="0">
                <a:solidFill>
                  <a:srgbClr val="080D03"/>
                </a:solidFill>
              </a:rPr>
              <a:t>Community Kitchen</a:t>
            </a:r>
          </a:p>
          <a:p>
            <a:pPr lvl="1">
              <a:buFont typeface="Wingdings" panose="05000000000000000000" pitchFamily="2" charset="2"/>
              <a:buChar char="Ø"/>
            </a:pPr>
            <a:r>
              <a:rPr lang="en-US" sz="2200" dirty="0">
                <a:solidFill>
                  <a:srgbClr val="080D03"/>
                </a:solidFill>
              </a:rPr>
              <a:t>Library / media </a:t>
            </a:r>
            <a:r>
              <a:rPr lang="en-US" sz="2200" dirty="0" err="1">
                <a:solidFill>
                  <a:srgbClr val="080D03"/>
                </a:solidFill>
              </a:rPr>
              <a:t>centre</a:t>
            </a:r>
            <a:endParaRPr lang="en-US" sz="2200" dirty="0">
              <a:solidFill>
                <a:srgbClr val="080D03"/>
              </a:solidFill>
            </a:endParaRPr>
          </a:p>
          <a:p>
            <a:pPr lvl="1">
              <a:buFont typeface="Wingdings" panose="05000000000000000000" pitchFamily="2" charset="2"/>
              <a:buChar char="Ø"/>
            </a:pPr>
            <a:r>
              <a:rPr lang="en-US" sz="2200" dirty="0">
                <a:solidFill>
                  <a:srgbClr val="080D03"/>
                </a:solidFill>
              </a:rPr>
              <a:t>Two gymnasiums</a:t>
            </a:r>
          </a:p>
          <a:p>
            <a:pPr lvl="1">
              <a:buFont typeface="Wingdings" panose="05000000000000000000" pitchFamily="2" charset="2"/>
              <a:buChar char="Ø"/>
            </a:pPr>
            <a:r>
              <a:rPr lang="en-US" sz="2200" dirty="0">
                <a:solidFill>
                  <a:srgbClr val="080D03"/>
                </a:solidFill>
              </a:rPr>
              <a:t>Community room</a:t>
            </a:r>
          </a:p>
          <a:p>
            <a:pPr lvl="1">
              <a:buFont typeface="Wingdings" panose="05000000000000000000" pitchFamily="2" charset="2"/>
              <a:buChar char="Ø"/>
            </a:pPr>
            <a:r>
              <a:rPr lang="en-US" sz="2200" dirty="0">
                <a:solidFill>
                  <a:srgbClr val="080D03"/>
                </a:solidFill>
              </a:rPr>
              <a:t>Multi-purpose rooms</a:t>
            </a:r>
          </a:p>
          <a:p>
            <a:pPr lvl="1">
              <a:buFont typeface="Wingdings" panose="05000000000000000000" pitchFamily="2" charset="2"/>
              <a:buChar char="Ø"/>
            </a:pPr>
            <a:r>
              <a:rPr lang="en-US" sz="2200" dirty="0">
                <a:solidFill>
                  <a:srgbClr val="080D03"/>
                </a:solidFill>
              </a:rPr>
              <a:t>Early-childhood learning space</a:t>
            </a:r>
          </a:p>
          <a:p>
            <a:pPr lvl="1">
              <a:buFont typeface="Wingdings" panose="05000000000000000000" pitchFamily="2" charset="2"/>
              <a:buChar char="Ø"/>
            </a:pPr>
            <a:r>
              <a:rPr lang="en-US" sz="2200" dirty="0">
                <a:solidFill>
                  <a:srgbClr val="080D03"/>
                </a:solidFill>
              </a:rPr>
              <a:t>Theatre / Performance space</a:t>
            </a:r>
          </a:p>
          <a:p>
            <a:pPr marL="342900" indent="-342900">
              <a:lnSpc>
                <a:spcPct val="107000"/>
              </a:lnSpc>
              <a:spcBef>
                <a:spcPts val="0"/>
              </a:spcBef>
              <a:spcAft>
                <a:spcPts val="0"/>
              </a:spcAft>
              <a:buClr>
                <a:schemeClr val="accent3"/>
              </a:buClr>
              <a:buFont typeface="Symbol" panose="05050102010706020507" pitchFamily="18" charset="2"/>
              <a:buChar char=""/>
            </a:pPr>
            <a:endParaRPr lang="en-US" sz="2400" dirty="0">
              <a:solidFill>
                <a:srgbClr val="080D03"/>
              </a:solidFill>
              <a:ea typeface="Calibri" panose="020F0502020204030204" pitchFamily="34" charset="0"/>
              <a:cs typeface="Times New Roman" panose="02020603050405020304" pitchFamily="18" charset="0"/>
            </a:endParaRPr>
          </a:p>
        </p:txBody>
      </p:sp>
      <p:pic>
        <p:nvPicPr>
          <p:cNvPr id="8" name="Picture 7" descr="A group of people walking on a path near a building&#10;&#10;Description automatically generated">
            <a:extLst>
              <a:ext uri="{FF2B5EF4-FFF2-40B4-BE49-F238E27FC236}">
                <a16:creationId xmlns:a16="http://schemas.microsoft.com/office/drawing/2014/main" id="{262DC978-1BA1-457D-9B67-29AF3DFCB795}"/>
              </a:ext>
            </a:extLst>
          </p:cNvPr>
          <p:cNvPicPr>
            <a:picLocks noChangeAspect="1"/>
          </p:cNvPicPr>
          <p:nvPr/>
        </p:nvPicPr>
        <p:blipFill rotWithShape="1">
          <a:blip r:embed="rId3"/>
          <a:srcRect l="14407" t="240" b="-240"/>
          <a:stretch/>
        </p:blipFill>
        <p:spPr>
          <a:xfrm>
            <a:off x="5457814" y="2411117"/>
            <a:ext cx="6287653" cy="4081123"/>
          </a:xfrm>
          <a:prstGeom prst="rect">
            <a:avLst/>
          </a:prstGeom>
        </p:spPr>
      </p:pic>
    </p:spTree>
    <p:extLst>
      <p:ext uri="{BB962C8B-B14F-4D97-AF65-F5344CB8AC3E}">
        <p14:creationId xmlns:p14="http://schemas.microsoft.com/office/powerpoint/2010/main" val="54850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59AD1BF8-DFD7-4786-AD72-43E1B105AD4A}"/>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3" name="Group 2">
            <a:extLst>
              <a:ext uri="{FF2B5EF4-FFF2-40B4-BE49-F238E27FC236}">
                <a16:creationId xmlns:a16="http://schemas.microsoft.com/office/drawing/2014/main" id="{16E72B1C-7654-4F47-9B95-59468A41F4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 name="Rectangle 3">
              <a:extLst>
                <a:ext uri="{FF2B5EF4-FFF2-40B4-BE49-F238E27FC236}">
                  <a16:creationId xmlns:a16="http://schemas.microsoft.com/office/drawing/2014/main" id="{9602B1E0-45C1-44CD-B37B-F4AE0D07E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BDDC9B2F-6CF7-4921-9D9E-2816907E6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0C766862-1080-48ED-AD5F-376A792DE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7" name="Content Placeholder 2">
            <a:extLst>
              <a:ext uri="{FF2B5EF4-FFF2-40B4-BE49-F238E27FC236}">
                <a16:creationId xmlns:a16="http://schemas.microsoft.com/office/drawing/2014/main" id="{536FC2A5-ABCB-4B19-A47B-02D2F945B873}"/>
              </a:ext>
            </a:extLst>
          </p:cNvPr>
          <p:cNvSpPr txBox="1">
            <a:spLocks/>
          </p:cNvSpPr>
          <p:nvPr/>
        </p:nvSpPr>
        <p:spPr>
          <a:xfrm>
            <a:off x="581192" y="651510"/>
            <a:ext cx="11029615" cy="5840730"/>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Beautification (grants for residents/businesses and additional flower beds and props) </a:t>
            </a:r>
            <a:endParaRPr lang="en-US" sz="24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Boardwalk Flood Damage Repairs</a:t>
            </a:r>
            <a:endParaRPr lang="en-US" sz="24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Roadway Upgrading Projects – Maple St</a:t>
            </a:r>
            <a:endParaRPr lang="en-US" sz="2400" dirty="0">
              <a:solidFill>
                <a:srgbClr val="080D03"/>
              </a:solidFill>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Municipal Reform</a:t>
            </a:r>
            <a:endParaRPr lang="en-US" sz="2400" dirty="0">
              <a:solidFill>
                <a:srgbClr val="080D03"/>
              </a:solidFill>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
                <a:srgbClr val="FFC000"/>
              </a:buClr>
              <a:buSzTx/>
              <a:buFont typeface="Symbol" panose="05050102010706020507" pitchFamily="18" charset="2"/>
              <a:buChar char=""/>
              <a:tabLst/>
              <a:defRPr/>
            </a:pPr>
            <a:r>
              <a:rPr kumimoji="0" lang="en-CA"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rPr>
              <a:t>Carleton North Rural Community – </a:t>
            </a:r>
            <a:r>
              <a:rPr kumimoji="0" lang="en-US"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rPr>
              <a:t>put on hold since Provincial Municipal Reform</a:t>
            </a: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Municipal Natural Asset Initiative Natural Asset Management Plan </a:t>
            </a:r>
          </a:p>
          <a:p>
            <a:pPr marL="342900" marR="0" lvl="0" indent="-342900" algn="l" defTabSz="457200" rtl="0" eaLnBrk="1" fontAlgn="auto" latinLnBrk="0" hangingPunct="1">
              <a:lnSpc>
                <a:spcPct val="107000"/>
              </a:lnSpc>
              <a:spcBef>
                <a:spcPts val="0"/>
              </a:spcBef>
              <a:spcAft>
                <a:spcPts val="0"/>
              </a:spcAft>
              <a:buClr>
                <a:srgbClr val="FFC000"/>
              </a:buClr>
              <a:buSzTx/>
              <a:buFont typeface="Symbol" panose="05050102010706020507" pitchFamily="18" charset="2"/>
              <a:buChar char=""/>
              <a:tabLst/>
              <a:defRPr/>
            </a:pPr>
            <a:r>
              <a:rPr kumimoji="0" lang="en-CA"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rPr>
              <a:t>Quest Smart Energy Community Accelerator – launched April 2021</a:t>
            </a:r>
            <a:endParaRPr kumimoji="0" lang="en-US"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
                <a:srgbClr val="FFC000"/>
              </a:buClr>
              <a:buSzTx/>
              <a:buFont typeface="Symbol" panose="05050102010706020507" pitchFamily="18" charset="2"/>
              <a:buChar char=""/>
              <a:tabLst/>
              <a:defRPr/>
            </a:pPr>
            <a:r>
              <a:rPr kumimoji="0" lang="en-CA"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rPr>
              <a:t>EV charging stations – coming spring 2021</a:t>
            </a:r>
            <a:endParaRPr kumimoji="0" lang="en-US"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r>
              <a:rPr lang="en-CA" sz="2400" dirty="0">
                <a:solidFill>
                  <a:srgbClr val="080D03"/>
                </a:solidFill>
                <a:ea typeface="Calibri" panose="020F0502020204030204" pitchFamily="34" charset="0"/>
                <a:cs typeface="Times New Roman" panose="02020603050405020304" pitchFamily="18" charset="0"/>
              </a:rPr>
              <a:t>Eco-Action Project with World Wildlife Fund</a:t>
            </a:r>
          </a:p>
          <a:p>
            <a:pPr marL="342900" marR="0" lvl="0" indent="-342900" algn="l" defTabSz="457200" rtl="0" eaLnBrk="1" fontAlgn="auto" latinLnBrk="0" hangingPunct="1">
              <a:lnSpc>
                <a:spcPct val="107000"/>
              </a:lnSpc>
              <a:spcBef>
                <a:spcPts val="0"/>
              </a:spcBef>
              <a:spcAft>
                <a:spcPts val="0"/>
              </a:spcAft>
              <a:buClr>
                <a:srgbClr val="FFC000"/>
              </a:buClr>
              <a:buSzTx/>
              <a:buFont typeface="Symbol" panose="05050102010706020507" pitchFamily="18" charset="2"/>
              <a:buChar char=""/>
              <a:tabLst/>
              <a:defRPr/>
            </a:pPr>
            <a:r>
              <a:rPr kumimoji="0" lang="en-CA" sz="2400" b="0" i="0" u="none" strike="noStrike" kern="1200" cap="none" spc="0" normalizeH="0" baseline="0" noProof="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rPr>
              <a:t>Groundwater Study </a:t>
            </a:r>
            <a:r>
              <a:rPr kumimoji="0" lang="en-CA"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rPr>
              <a:t>(to determine water availability)</a:t>
            </a:r>
            <a:endParaRPr kumimoji="0" lang="en-US"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
                <a:srgbClr val="FFC000"/>
              </a:buClr>
              <a:buSzTx/>
              <a:buFont typeface="Symbol" panose="05050102010706020507" pitchFamily="18" charset="2"/>
              <a:buChar char=""/>
              <a:tabLst/>
              <a:defRPr/>
            </a:pPr>
            <a:r>
              <a:rPr kumimoji="0" lang="en-CA"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rPr>
              <a:t>Dr Clay Marco Development on Main St</a:t>
            </a:r>
            <a:endParaRPr kumimoji="0" lang="en-US"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
                <a:srgbClr val="FFC000"/>
              </a:buClr>
              <a:buSzTx/>
              <a:buFont typeface="Symbol" panose="05050102010706020507" pitchFamily="18" charset="2"/>
              <a:buChar char=""/>
              <a:tabLst/>
              <a:defRPr/>
            </a:pPr>
            <a:r>
              <a:rPr kumimoji="0" lang="en-CA"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rPr>
              <a:t>Regional Resiliency Team</a:t>
            </a:r>
            <a:endParaRPr kumimoji="0" lang="en-US" sz="2400" b="0" i="0" u="none" strike="noStrike" kern="1200" cap="none" spc="0" normalizeH="0" baseline="0" noProof="0" dirty="0">
              <a:ln>
                <a:noFill/>
              </a:ln>
              <a:solidFill>
                <a:srgbClr val="080D03"/>
              </a:solidFill>
              <a:effectLst/>
              <a:uLnTx/>
              <a:uFillTx/>
              <a:latin typeface="Gill Sans MT" panose="020B0502020104020203"/>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Clr>
                <a:schemeClr val="accent3"/>
              </a:buClr>
              <a:buFont typeface="Symbol" panose="05050102010706020507" pitchFamily="18" charset="2"/>
              <a:buChar char=""/>
            </a:pPr>
            <a:endParaRPr lang="en-US" sz="2400" dirty="0">
              <a:solidFill>
                <a:srgbClr val="080D03"/>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7404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Procedural By-law</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32846"/>
            <a:ext cx="11029615" cy="3975348"/>
          </a:xfrm>
        </p:spPr>
        <p:txBody>
          <a:bodyPr>
            <a:normAutofit fontScale="92500" lnSpcReduction="20000"/>
          </a:bodyPr>
          <a:lstStyle/>
          <a:p>
            <a:pPr marL="0" indent="0">
              <a:buClr>
                <a:schemeClr val="accent3"/>
              </a:buClr>
              <a:buNone/>
            </a:pPr>
            <a:r>
              <a:rPr lang="en-US" sz="2400" dirty="0">
                <a:solidFill>
                  <a:srgbClr val="080D03"/>
                </a:solidFill>
              </a:rPr>
              <a:t>Council must follow the rules of procedure for Regular Council Meetings to ensure the efficient flow of business and accurately record what takes place.  The Town’s By-Law Respecting the Procedures of the Council includes procedures for: </a:t>
            </a:r>
          </a:p>
          <a:p>
            <a:pPr>
              <a:buClr>
                <a:schemeClr val="accent3"/>
              </a:buClr>
            </a:pPr>
            <a:r>
              <a:rPr lang="en-US" sz="2400" dirty="0">
                <a:solidFill>
                  <a:srgbClr val="080D03"/>
                </a:solidFill>
              </a:rPr>
              <a:t>Conduct at Meetings</a:t>
            </a:r>
          </a:p>
          <a:p>
            <a:pPr>
              <a:buClr>
                <a:schemeClr val="accent3"/>
              </a:buClr>
            </a:pPr>
            <a:r>
              <a:rPr lang="en-US" sz="2400" dirty="0">
                <a:solidFill>
                  <a:srgbClr val="080D03"/>
                </a:solidFill>
              </a:rPr>
              <a:t>Public Participation at Meetings</a:t>
            </a:r>
          </a:p>
          <a:p>
            <a:pPr>
              <a:buClr>
                <a:schemeClr val="accent3"/>
              </a:buClr>
            </a:pPr>
            <a:r>
              <a:rPr lang="en-US" sz="2400" dirty="0">
                <a:solidFill>
                  <a:srgbClr val="080D03"/>
                </a:solidFill>
              </a:rPr>
              <a:t>Election of Deputy Mayor</a:t>
            </a:r>
          </a:p>
          <a:p>
            <a:pPr>
              <a:buClr>
                <a:schemeClr val="accent3"/>
              </a:buClr>
            </a:pPr>
            <a:r>
              <a:rPr lang="en-US" sz="2400" dirty="0">
                <a:solidFill>
                  <a:srgbClr val="080D03"/>
                </a:solidFill>
              </a:rPr>
              <a:t>Voting</a:t>
            </a:r>
          </a:p>
          <a:p>
            <a:pPr>
              <a:buClr>
                <a:schemeClr val="accent3"/>
              </a:buClr>
            </a:pPr>
            <a:r>
              <a:rPr lang="en-US" sz="2400" dirty="0">
                <a:solidFill>
                  <a:srgbClr val="080D03"/>
                </a:solidFill>
              </a:rPr>
              <a:t>Committees</a:t>
            </a:r>
          </a:p>
          <a:p>
            <a:pPr marL="0" indent="0">
              <a:buClr>
                <a:schemeClr val="accent3"/>
              </a:buClr>
              <a:buNone/>
            </a:pPr>
            <a:r>
              <a:rPr lang="en-US" sz="2400" dirty="0">
                <a:solidFill>
                  <a:srgbClr val="080D03"/>
                </a:solidFill>
              </a:rPr>
              <a:t>In matters of procedure not provided for in the By-Law, Council is governed by “Roberts Rules of Order”.  There are some copies of “Roberts Rules of Order” located in Council Chambers if a Councillor wishes to become familiar with meeting procedures. </a:t>
            </a:r>
            <a:endParaRPr lang="en-US" sz="2400" dirty="0"/>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044162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Council compensation</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180496"/>
            <a:ext cx="11029615" cy="3975348"/>
          </a:xfrm>
        </p:spPr>
        <p:txBody>
          <a:bodyPr>
            <a:normAutofit fontScale="92500" lnSpcReduction="20000"/>
          </a:bodyPr>
          <a:lstStyle/>
          <a:p>
            <a:pPr>
              <a:buClr>
                <a:schemeClr val="accent3"/>
              </a:buClr>
            </a:pPr>
            <a:r>
              <a:rPr lang="en-US" sz="2400" dirty="0">
                <a:solidFill>
                  <a:srgbClr val="080D03"/>
                </a:solidFill>
              </a:rPr>
              <a:t>By-law No. 2 The Composition of the Council and the Remuneration of the Mayor and the Councillors</a:t>
            </a:r>
          </a:p>
          <a:p>
            <a:pPr>
              <a:buClr>
                <a:schemeClr val="accent3"/>
              </a:buClr>
            </a:pPr>
            <a:r>
              <a:rPr lang="en-US" sz="2400" dirty="0">
                <a:solidFill>
                  <a:srgbClr val="080D03"/>
                </a:solidFill>
              </a:rPr>
              <a:t>Paid in May and November for previous six months of service</a:t>
            </a:r>
          </a:p>
          <a:p>
            <a:pPr lvl="1">
              <a:buClr>
                <a:schemeClr val="accent3"/>
              </a:buClr>
              <a:buFont typeface="Courier New" panose="02070309020205020404" pitchFamily="49" charset="0"/>
              <a:buChar char="o"/>
            </a:pPr>
            <a:r>
              <a:rPr lang="en-US" sz="2200" dirty="0">
                <a:solidFill>
                  <a:srgbClr val="080D03"/>
                </a:solidFill>
              </a:rPr>
              <a:t>Mayor $11,444.40</a:t>
            </a:r>
          </a:p>
          <a:p>
            <a:pPr lvl="1">
              <a:buClr>
                <a:schemeClr val="accent3"/>
              </a:buClr>
              <a:buFont typeface="Courier New" panose="02070309020205020404" pitchFamily="49" charset="0"/>
              <a:buChar char="o"/>
            </a:pPr>
            <a:r>
              <a:rPr lang="en-US" sz="2200" dirty="0">
                <a:solidFill>
                  <a:srgbClr val="080D03"/>
                </a:solidFill>
              </a:rPr>
              <a:t>Deputy Mayor $7,594.92</a:t>
            </a:r>
          </a:p>
          <a:p>
            <a:pPr lvl="1">
              <a:buClr>
                <a:schemeClr val="accent3"/>
              </a:buClr>
              <a:buFont typeface="Courier New" panose="02070309020205020404" pitchFamily="49" charset="0"/>
              <a:buChar char="o"/>
            </a:pPr>
            <a:r>
              <a:rPr lang="en-US" sz="2200" dirty="0">
                <a:solidFill>
                  <a:srgbClr val="080D03"/>
                </a:solidFill>
              </a:rPr>
              <a:t>Councillors $5,722.20</a:t>
            </a:r>
          </a:p>
          <a:p>
            <a:pPr>
              <a:buClr>
                <a:schemeClr val="accent3"/>
              </a:buClr>
            </a:pPr>
            <a:r>
              <a:rPr lang="en-US" sz="2400" dirty="0">
                <a:solidFill>
                  <a:srgbClr val="080D03"/>
                </a:solidFill>
              </a:rPr>
              <a:t>Human Resources Committee review prior to an election</a:t>
            </a:r>
          </a:p>
          <a:p>
            <a:pPr>
              <a:buClr>
                <a:schemeClr val="accent3"/>
              </a:buClr>
            </a:pPr>
            <a:r>
              <a:rPr lang="en-US" sz="2400" dirty="0">
                <a:solidFill>
                  <a:srgbClr val="080D03"/>
                </a:solidFill>
              </a:rPr>
              <a:t>Last reviewed March 2021</a:t>
            </a:r>
          </a:p>
          <a:p>
            <a:pPr>
              <a:buClr>
                <a:schemeClr val="accent3"/>
              </a:buClr>
            </a:pPr>
            <a:r>
              <a:rPr lang="en-US" sz="2400" dirty="0">
                <a:solidFill>
                  <a:srgbClr val="080D03"/>
                </a:solidFill>
              </a:rPr>
              <a:t>Reimbursed for any travel expenses incurred while completing their duties outside Florenceville-Bristol.</a:t>
            </a:r>
          </a:p>
          <a:p>
            <a:pPr marL="0" indent="0">
              <a:buClr>
                <a:schemeClr val="accent3"/>
              </a:buClr>
              <a:buNone/>
            </a:pPr>
            <a:endParaRPr lang="en-US" sz="2400" dirty="0"/>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894480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Types of Meetings</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32846"/>
            <a:ext cx="11029615" cy="4582254"/>
          </a:xfrm>
        </p:spPr>
        <p:txBody>
          <a:bodyPr>
            <a:normAutofit fontScale="77500" lnSpcReduction="20000"/>
          </a:bodyPr>
          <a:lstStyle/>
          <a:p>
            <a:pPr>
              <a:buClr>
                <a:schemeClr val="accent3"/>
              </a:buClr>
            </a:pPr>
            <a:r>
              <a:rPr lang="en-US" sz="2400" dirty="0">
                <a:solidFill>
                  <a:srgbClr val="080D03"/>
                </a:solidFill>
              </a:rPr>
              <a:t>Regular Council Meetings (RCM) – 2</a:t>
            </a:r>
            <a:r>
              <a:rPr lang="en-US" sz="2400" baseline="30000" dirty="0">
                <a:solidFill>
                  <a:srgbClr val="080D03"/>
                </a:solidFill>
              </a:rPr>
              <a:t>nd</a:t>
            </a:r>
            <a:r>
              <a:rPr lang="en-US" sz="2400" dirty="0">
                <a:solidFill>
                  <a:srgbClr val="080D03"/>
                </a:solidFill>
              </a:rPr>
              <a:t> Tuesday of each month at 7 p.m.</a:t>
            </a:r>
          </a:p>
          <a:p>
            <a:pPr lvl="1">
              <a:buClr>
                <a:schemeClr val="accent3"/>
              </a:buClr>
              <a:buFont typeface="Courier New" panose="02070309020205020404" pitchFamily="49" charset="0"/>
              <a:buChar char="o"/>
            </a:pPr>
            <a:r>
              <a:rPr lang="en-US" sz="2200" dirty="0">
                <a:solidFill>
                  <a:srgbClr val="080D03"/>
                </a:solidFill>
              </a:rPr>
              <a:t>Must have quorum (majority of Council members = 4)</a:t>
            </a:r>
          </a:p>
          <a:p>
            <a:pPr lvl="1">
              <a:buClr>
                <a:schemeClr val="accent3"/>
              </a:buClr>
              <a:buFont typeface="Courier New" panose="02070309020205020404" pitchFamily="49" charset="0"/>
              <a:buChar char="o"/>
            </a:pPr>
            <a:r>
              <a:rPr lang="en-US" sz="2200" dirty="0">
                <a:solidFill>
                  <a:srgbClr val="080D03"/>
                </a:solidFill>
              </a:rPr>
              <a:t>Meetings are open to the public and advertised</a:t>
            </a:r>
          </a:p>
          <a:p>
            <a:pPr>
              <a:buClr>
                <a:schemeClr val="accent3"/>
              </a:buClr>
            </a:pPr>
            <a:r>
              <a:rPr lang="en-US" sz="2400" dirty="0">
                <a:solidFill>
                  <a:srgbClr val="080D03"/>
                </a:solidFill>
              </a:rPr>
              <a:t>Closed Sessions – immediately following an RCM as needed</a:t>
            </a:r>
          </a:p>
          <a:p>
            <a:pPr lvl="1">
              <a:buClr>
                <a:schemeClr val="accent3"/>
              </a:buClr>
              <a:buFont typeface="Courier New" panose="02070309020205020404" pitchFamily="49" charset="0"/>
              <a:buChar char="o"/>
            </a:pPr>
            <a:r>
              <a:rPr lang="en-US" sz="2200" dirty="0">
                <a:solidFill>
                  <a:srgbClr val="080D03"/>
                </a:solidFill>
              </a:rPr>
              <a:t>Meetings not open to public</a:t>
            </a:r>
          </a:p>
          <a:p>
            <a:pPr lvl="1">
              <a:buClr>
                <a:schemeClr val="accent3"/>
              </a:buClr>
              <a:buFont typeface="Courier New" panose="02070309020205020404" pitchFamily="49" charset="0"/>
              <a:buChar char="o"/>
            </a:pPr>
            <a:r>
              <a:rPr lang="en-US" sz="2200" dirty="0">
                <a:solidFill>
                  <a:srgbClr val="080D03"/>
                </a:solidFill>
              </a:rPr>
              <a:t>Only specific topics are permitted in Closed (see next slide)</a:t>
            </a:r>
          </a:p>
          <a:p>
            <a:pPr lvl="1">
              <a:buClr>
                <a:schemeClr val="accent3"/>
              </a:buClr>
              <a:buFont typeface="Courier New" panose="02070309020205020404" pitchFamily="49" charset="0"/>
              <a:buChar char="o"/>
            </a:pPr>
            <a:r>
              <a:rPr lang="en-US" sz="2200" dirty="0">
                <a:solidFill>
                  <a:srgbClr val="080D03"/>
                </a:solidFill>
              </a:rPr>
              <a:t>All decisions must be made and ratified (motion carried) in RCM/Open meetings except for decisions related to procedural matters, directions to a staff member or directions to solicitor</a:t>
            </a:r>
          </a:p>
          <a:p>
            <a:pPr>
              <a:buClr>
                <a:schemeClr val="accent3"/>
              </a:buClr>
            </a:pPr>
            <a:r>
              <a:rPr lang="en-US" sz="2400" dirty="0">
                <a:solidFill>
                  <a:srgbClr val="080D03"/>
                </a:solidFill>
              </a:rPr>
              <a:t>Special Council Meetings – as needed between regular meeting dates</a:t>
            </a:r>
          </a:p>
          <a:p>
            <a:pPr>
              <a:buClr>
                <a:schemeClr val="accent3"/>
              </a:buClr>
            </a:pPr>
            <a:r>
              <a:rPr lang="en-US" sz="2400" dirty="0">
                <a:solidFill>
                  <a:srgbClr val="080D03"/>
                </a:solidFill>
              </a:rPr>
              <a:t>Public Hearings/Presentations – normally happen at scheduled RCM</a:t>
            </a:r>
          </a:p>
          <a:p>
            <a:pPr>
              <a:buClr>
                <a:schemeClr val="accent3"/>
              </a:buClr>
            </a:pPr>
            <a:r>
              <a:rPr lang="en-US" sz="2400" dirty="0">
                <a:solidFill>
                  <a:srgbClr val="080D03"/>
                </a:solidFill>
              </a:rPr>
              <a:t>Committee Meetings – relate to specific services</a:t>
            </a:r>
          </a:p>
          <a:p>
            <a:pPr lvl="1">
              <a:buClr>
                <a:schemeClr val="accent3"/>
              </a:buClr>
              <a:buFont typeface="Courier New" panose="02070309020205020404" pitchFamily="49" charset="0"/>
              <a:buChar char="o"/>
            </a:pPr>
            <a:r>
              <a:rPr lang="en-US" sz="2200" dirty="0">
                <a:solidFill>
                  <a:srgbClr val="080D03"/>
                </a:solidFill>
              </a:rPr>
              <a:t>Mayor selects which Councillors will serve on which committees</a:t>
            </a:r>
          </a:p>
          <a:p>
            <a:pPr lvl="1">
              <a:buClr>
                <a:schemeClr val="accent3"/>
              </a:buClr>
              <a:buFont typeface="Courier New" panose="02070309020205020404" pitchFamily="49" charset="0"/>
              <a:buChar char="o"/>
            </a:pPr>
            <a:r>
              <a:rPr lang="en-US" sz="2200" dirty="0">
                <a:solidFill>
                  <a:srgbClr val="080D03"/>
                </a:solidFill>
              </a:rPr>
              <a:t>May also include members of staff or public</a:t>
            </a: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792765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Reasons for Closed Meetings</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32846"/>
            <a:ext cx="11029615" cy="4582254"/>
          </a:xfrm>
        </p:spPr>
        <p:txBody>
          <a:bodyPr>
            <a:normAutofit fontScale="85000" lnSpcReduction="20000"/>
          </a:bodyPr>
          <a:lstStyle/>
          <a:p>
            <a:pPr marL="0" indent="0">
              <a:buClr>
                <a:schemeClr val="accent3"/>
              </a:buClr>
              <a:buNone/>
            </a:pPr>
            <a:r>
              <a:rPr lang="en-US" sz="2400" dirty="0">
                <a:solidFill>
                  <a:srgbClr val="080D03"/>
                </a:solidFill>
              </a:rPr>
              <a:t>The categories under which issues can be discussed at a closed session are: </a:t>
            </a:r>
          </a:p>
          <a:p>
            <a:pPr>
              <a:buClr>
                <a:schemeClr val="accent3"/>
              </a:buClr>
            </a:pPr>
            <a:r>
              <a:rPr lang="en-US" sz="2400" dirty="0">
                <a:solidFill>
                  <a:srgbClr val="080D03"/>
                </a:solidFill>
              </a:rPr>
              <a:t>Confidential information protected by law</a:t>
            </a:r>
          </a:p>
          <a:p>
            <a:pPr>
              <a:buClr>
                <a:schemeClr val="accent3"/>
              </a:buClr>
            </a:pPr>
            <a:r>
              <a:rPr lang="en-US" sz="2400" dirty="0">
                <a:solidFill>
                  <a:srgbClr val="080D03"/>
                </a:solidFill>
              </a:rPr>
              <a:t>Personal information</a:t>
            </a:r>
          </a:p>
          <a:p>
            <a:pPr>
              <a:buClr>
                <a:schemeClr val="accent3"/>
              </a:buClr>
            </a:pPr>
            <a:r>
              <a:rPr lang="en-US" sz="2400" dirty="0">
                <a:solidFill>
                  <a:srgbClr val="080D03"/>
                </a:solidFill>
              </a:rPr>
              <a:t>Information that could cause financial loss or gain</a:t>
            </a:r>
          </a:p>
          <a:p>
            <a:pPr>
              <a:buClr>
                <a:schemeClr val="accent3"/>
              </a:buClr>
            </a:pPr>
            <a:r>
              <a:rPr lang="en-US" sz="2400" dirty="0">
                <a:solidFill>
                  <a:srgbClr val="080D03"/>
                </a:solidFill>
              </a:rPr>
              <a:t>Land transfers</a:t>
            </a:r>
          </a:p>
          <a:p>
            <a:pPr>
              <a:buClr>
                <a:schemeClr val="accent3"/>
              </a:buClr>
            </a:pPr>
            <a:r>
              <a:rPr lang="en-US" sz="2400" dirty="0">
                <a:solidFill>
                  <a:srgbClr val="080D03"/>
                </a:solidFill>
              </a:rPr>
              <a:t>Information that could violate the confidentiality of information obtained from other governments</a:t>
            </a:r>
          </a:p>
          <a:p>
            <a:pPr>
              <a:buClr>
                <a:schemeClr val="accent3"/>
              </a:buClr>
            </a:pPr>
            <a:r>
              <a:rPr lang="en-US" sz="2400" dirty="0">
                <a:solidFill>
                  <a:srgbClr val="080D03"/>
                </a:solidFill>
              </a:rPr>
              <a:t>Legal opinions, privileged information or advice provided to the municipality by a solicitor</a:t>
            </a:r>
          </a:p>
          <a:p>
            <a:pPr>
              <a:buClr>
                <a:schemeClr val="accent3"/>
              </a:buClr>
            </a:pPr>
            <a:r>
              <a:rPr lang="en-US" sz="2400" dirty="0">
                <a:solidFill>
                  <a:srgbClr val="080D03"/>
                </a:solidFill>
              </a:rPr>
              <a:t>Litigation or potential litigation affecting the municipality or any of its agencies</a:t>
            </a:r>
          </a:p>
          <a:p>
            <a:pPr>
              <a:buClr>
                <a:schemeClr val="accent3"/>
              </a:buClr>
            </a:pPr>
            <a:r>
              <a:rPr lang="en-US" sz="2400" dirty="0">
                <a:solidFill>
                  <a:srgbClr val="080D03"/>
                </a:solidFill>
              </a:rPr>
              <a:t>Access to or security of particular buildings, other structures or systems, including computer or communication system</a:t>
            </a:r>
          </a:p>
          <a:p>
            <a:pPr>
              <a:buClr>
                <a:schemeClr val="accent3"/>
              </a:buClr>
            </a:pPr>
            <a:r>
              <a:rPr lang="en-US" sz="2400" dirty="0">
                <a:solidFill>
                  <a:srgbClr val="080D03"/>
                </a:solidFill>
              </a:rPr>
              <a:t>Information gathered by police</a:t>
            </a:r>
          </a:p>
          <a:p>
            <a:pPr>
              <a:buClr>
                <a:schemeClr val="accent3"/>
              </a:buClr>
            </a:pPr>
            <a:r>
              <a:rPr lang="en-US" sz="2400" dirty="0">
                <a:solidFill>
                  <a:srgbClr val="080D03"/>
                </a:solidFill>
              </a:rPr>
              <a:t>Labour and employment matters</a:t>
            </a: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27474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Committees &amp; Boards</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1932846"/>
            <a:ext cx="11029615" cy="4582254"/>
          </a:xfrm>
        </p:spPr>
        <p:txBody>
          <a:bodyPr>
            <a:normAutofit fontScale="92500" lnSpcReduction="20000"/>
          </a:bodyPr>
          <a:lstStyle/>
          <a:p>
            <a:pPr>
              <a:buClr>
                <a:schemeClr val="accent3"/>
              </a:buClr>
            </a:pPr>
            <a:r>
              <a:rPr lang="en-US" sz="2400" dirty="0">
                <a:solidFill>
                  <a:srgbClr val="080D03"/>
                </a:solidFill>
              </a:rPr>
              <a:t>Andrew and Laura McCain Gallery (ALMAG) Board (monthly)</a:t>
            </a:r>
          </a:p>
          <a:p>
            <a:pPr>
              <a:buClr>
                <a:schemeClr val="accent3"/>
              </a:buClr>
            </a:pPr>
            <a:r>
              <a:rPr lang="en-US" sz="2400" dirty="0">
                <a:solidFill>
                  <a:srgbClr val="080D03"/>
                </a:solidFill>
              </a:rPr>
              <a:t>Andrew and Laura McCain Library Board (monthly)</a:t>
            </a:r>
          </a:p>
          <a:p>
            <a:pPr>
              <a:buClr>
                <a:schemeClr val="accent3"/>
              </a:buClr>
            </a:pPr>
            <a:r>
              <a:rPr lang="en-US" sz="2400" dirty="0">
                <a:solidFill>
                  <a:srgbClr val="080D03"/>
                </a:solidFill>
              </a:rPr>
              <a:t>Beautification Committee (as required)</a:t>
            </a:r>
          </a:p>
          <a:p>
            <a:pPr>
              <a:buClr>
                <a:schemeClr val="accent3"/>
              </a:buClr>
            </a:pPr>
            <a:r>
              <a:rPr lang="en-US" sz="2400" dirty="0">
                <a:solidFill>
                  <a:srgbClr val="080D03"/>
                </a:solidFill>
              </a:rPr>
              <a:t>Facilities and Maintenance Committee (as required)</a:t>
            </a:r>
          </a:p>
          <a:p>
            <a:pPr>
              <a:buClr>
                <a:schemeClr val="accent3"/>
              </a:buClr>
            </a:pPr>
            <a:r>
              <a:rPr lang="en-US" sz="2400" dirty="0">
                <a:solidFill>
                  <a:srgbClr val="080D03"/>
                </a:solidFill>
              </a:rPr>
              <a:t>Finance Committee (as required)</a:t>
            </a:r>
          </a:p>
          <a:p>
            <a:pPr>
              <a:buClr>
                <a:schemeClr val="accent3"/>
              </a:buClr>
            </a:pPr>
            <a:r>
              <a:rPr lang="en-US" sz="2400" dirty="0">
                <a:solidFill>
                  <a:srgbClr val="080D03"/>
                </a:solidFill>
              </a:rPr>
              <a:t>Human Resource Committee (as required)</a:t>
            </a:r>
          </a:p>
          <a:p>
            <a:pPr>
              <a:buClr>
                <a:schemeClr val="accent3"/>
              </a:buClr>
            </a:pPr>
            <a:r>
              <a:rPr lang="en-US" sz="2400" dirty="0">
                <a:solidFill>
                  <a:srgbClr val="080D03"/>
                </a:solidFill>
              </a:rPr>
              <a:t>Planning Advisory Committee (monthly as required)</a:t>
            </a:r>
          </a:p>
          <a:p>
            <a:pPr>
              <a:buClr>
                <a:schemeClr val="accent3"/>
              </a:buClr>
            </a:pPr>
            <a:r>
              <a:rPr lang="en-US" sz="2400" dirty="0">
                <a:solidFill>
                  <a:srgbClr val="080D03"/>
                </a:solidFill>
              </a:rPr>
              <a:t>Public Works and Utilities Committee (as required)</a:t>
            </a:r>
          </a:p>
          <a:p>
            <a:pPr>
              <a:buClr>
                <a:schemeClr val="accent3"/>
              </a:buClr>
            </a:pPr>
            <a:r>
              <a:rPr lang="en-US" sz="2400" dirty="0">
                <a:solidFill>
                  <a:srgbClr val="080D03"/>
                </a:solidFill>
              </a:rPr>
              <a:t>Recreation Committee (as required)</a:t>
            </a:r>
          </a:p>
          <a:p>
            <a:pPr>
              <a:buClr>
                <a:schemeClr val="accent3"/>
              </a:buClr>
            </a:pPr>
            <a:r>
              <a:rPr lang="en-US" sz="2400" dirty="0">
                <a:solidFill>
                  <a:srgbClr val="080D03"/>
                </a:solidFill>
              </a:rPr>
              <a:t>Tourism and Business Development Committee (as required)</a:t>
            </a:r>
          </a:p>
          <a:p>
            <a:pPr>
              <a:buClr>
                <a:schemeClr val="accent3"/>
              </a:buClr>
            </a:pPr>
            <a:r>
              <a:rPr lang="en-US" sz="2400" dirty="0">
                <a:solidFill>
                  <a:srgbClr val="080D03"/>
                </a:solidFill>
              </a:rPr>
              <a:t>Policing and Public Safety Committee (as required)</a:t>
            </a:r>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95677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BB2B-3A8B-4592-9EB9-6429BADD0AA0}"/>
              </a:ext>
            </a:extLst>
          </p:cNvPr>
          <p:cNvSpPr>
            <a:spLocks noGrp="1"/>
          </p:cNvSpPr>
          <p:nvPr>
            <p:ph type="title"/>
          </p:nvPr>
        </p:nvSpPr>
        <p:spPr/>
        <p:txBody>
          <a:bodyPr/>
          <a:lstStyle/>
          <a:p>
            <a:r>
              <a:rPr lang="en-US" dirty="0"/>
              <a:t>Council Meeting Agenda</a:t>
            </a:r>
          </a:p>
        </p:txBody>
      </p:sp>
      <p:sp>
        <p:nvSpPr>
          <p:cNvPr id="3" name="Content Placeholder 2">
            <a:extLst>
              <a:ext uri="{FF2B5EF4-FFF2-40B4-BE49-F238E27FC236}">
                <a16:creationId xmlns:a16="http://schemas.microsoft.com/office/drawing/2014/main" id="{8C69C3FB-5BB2-4229-BA4B-0E7EC4804752}"/>
              </a:ext>
            </a:extLst>
          </p:cNvPr>
          <p:cNvSpPr>
            <a:spLocks noGrp="1"/>
          </p:cNvSpPr>
          <p:nvPr>
            <p:ph idx="1"/>
          </p:nvPr>
        </p:nvSpPr>
        <p:spPr>
          <a:xfrm>
            <a:off x="581192" y="2180496"/>
            <a:ext cx="11029615" cy="3975348"/>
          </a:xfrm>
        </p:spPr>
        <p:txBody>
          <a:bodyPr>
            <a:normAutofit/>
          </a:bodyPr>
          <a:lstStyle/>
          <a:p>
            <a:pPr>
              <a:buClr>
                <a:schemeClr val="accent3"/>
              </a:buClr>
            </a:pPr>
            <a:r>
              <a:rPr lang="en-US" sz="2400" dirty="0">
                <a:solidFill>
                  <a:srgbClr val="080D03"/>
                </a:solidFill>
              </a:rPr>
              <a:t>The meeting’s agenda is simply a list of items for consideration during the meeting. </a:t>
            </a:r>
          </a:p>
          <a:p>
            <a:pPr>
              <a:buClr>
                <a:schemeClr val="accent3"/>
              </a:buClr>
            </a:pPr>
            <a:r>
              <a:rPr lang="en-US" sz="2400" dirty="0">
                <a:solidFill>
                  <a:srgbClr val="080D03"/>
                </a:solidFill>
              </a:rPr>
              <a:t>The agenda contributes to effective meetings so Councillors can consider matters in an orderly and expedient manner. </a:t>
            </a:r>
          </a:p>
          <a:p>
            <a:pPr>
              <a:buClr>
                <a:schemeClr val="accent3"/>
              </a:buClr>
            </a:pPr>
            <a:r>
              <a:rPr lang="en-US" sz="2400" dirty="0">
                <a:solidFill>
                  <a:srgbClr val="080D03"/>
                </a:solidFill>
              </a:rPr>
              <a:t>The agenda for the Regular Council Meeting is defined in the Procedural By-Law. </a:t>
            </a:r>
          </a:p>
          <a:p>
            <a:pPr>
              <a:buClr>
                <a:schemeClr val="accent3"/>
              </a:buClr>
            </a:pPr>
            <a:r>
              <a:rPr lang="en-US" sz="2400" dirty="0">
                <a:solidFill>
                  <a:srgbClr val="080D03"/>
                </a:solidFill>
              </a:rPr>
              <a:t>Any addition or change to the agenda can only be approved with a unanimous vote of Council when the request to approve the agenda is put forward at the beginning of the meeting.</a:t>
            </a:r>
          </a:p>
          <a:p>
            <a:pPr>
              <a:buClr>
                <a:schemeClr val="accent3"/>
              </a:buClr>
            </a:pPr>
            <a:endParaRPr lang="en-US" sz="2400" dirty="0"/>
          </a:p>
        </p:txBody>
      </p:sp>
      <p:pic>
        <p:nvPicPr>
          <p:cNvPr id="4" name="Picture 3" descr="Text&#10;&#10;Description automatically generated with medium confidence">
            <a:extLst>
              <a:ext uri="{FF2B5EF4-FFF2-40B4-BE49-F238E27FC236}">
                <a16:creationId xmlns:a16="http://schemas.microsoft.com/office/drawing/2014/main" id="{65958922-D651-442D-86D5-3D5BF9BBDA8B}"/>
              </a:ext>
            </a:extLst>
          </p:cNvPr>
          <p:cNvPicPr>
            <a:picLocks noChangeAspect="1"/>
          </p:cNvPicPr>
          <p:nvPr/>
        </p:nvPicPr>
        <p:blipFill>
          <a:blip r:embed="rId3"/>
          <a:stretch>
            <a:fillRect/>
          </a:stretch>
        </p:blipFill>
        <p:spPr>
          <a:xfrm>
            <a:off x="9813930" y="5522137"/>
            <a:ext cx="2026920" cy="1115568"/>
          </a:xfrm>
          <a:prstGeom prst="rect">
            <a:avLst/>
          </a:prstGeom>
        </p:spPr>
      </p:pic>
      <p:grpSp>
        <p:nvGrpSpPr>
          <p:cNvPr id="5" name="Group 4">
            <a:extLst>
              <a:ext uri="{FF2B5EF4-FFF2-40B4-BE49-F238E27FC236}">
                <a16:creationId xmlns:a16="http://schemas.microsoft.com/office/drawing/2014/main" id="{6825F9EF-02BF-4BDE-B941-F1FCDC2EE9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 name="Rectangle 5">
              <a:extLst>
                <a:ext uri="{FF2B5EF4-FFF2-40B4-BE49-F238E27FC236}">
                  <a16:creationId xmlns:a16="http://schemas.microsoft.com/office/drawing/2014/main" id="{090E64E8-9BEA-49C3-B8EB-D470BF9FA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6">
              <a:extLst>
                <a:ext uri="{FF2B5EF4-FFF2-40B4-BE49-F238E27FC236}">
                  <a16:creationId xmlns:a16="http://schemas.microsoft.com/office/drawing/2014/main" id="{5E492B21-2973-4FC8-87DA-22A1A921A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a:extLst>
                <a:ext uri="{FF2B5EF4-FFF2-40B4-BE49-F238E27FC236}">
                  <a16:creationId xmlns:a16="http://schemas.microsoft.com/office/drawing/2014/main" id="{70C58E07-467A-41DF-AF42-E8894A39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377137196"/>
      </p:ext>
    </p:extLst>
  </p:cSld>
  <p:clrMapOvr>
    <a:masterClrMapping/>
  </p:clrMapOvr>
</p:sld>
</file>

<file path=ppt/theme/theme1.xml><?xml version="1.0" encoding="utf-8"?>
<a:theme xmlns:a="http://schemas.openxmlformats.org/drawingml/2006/main" name="Dividend">
  <a:themeElements>
    <a:clrScheme name="Custom 1">
      <a:dk1>
        <a:srgbClr val="900000"/>
      </a:dk1>
      <a:lt1>
        <a:sysClr val="window" lastClr="FFFFFF"/>
      </a:lt1>
      <a:dk2>
        <a:srgbClr val="92D050"/>
      </a:dk2>
      <a:lt2>
        <a:srgbClr val="EEECE1"/>
      </a:lt2>
      <a:accent1>
        <a:srgbClr val="900000"/>
      </a:accent1>
      <a:accent2>
        <a:srgbClr val="92D050"/>
      </a:accent2>
      <a:accent3>
        <a:srgbClr val="FFC000"/>
      </a:accent3>
      <a:accent4>
        <a:srgbClr val="7F7F7F"/>
      </a:accent4>
      <a:accent5>
        <a:srgbClr val="4BACC6"/>
      </a:accent5>
      <a:accent6>
        <a:srgbClr val="F79646"/>
      </a:accent6>
      <a:hlink>
        <a:srgbClr val="0000FF"/>
      </a:hlink>
      <a:folHlink>
        <a:srgbClr val="80008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D1CAB62D-49E5-4271-85C6-1466970BAB69}">
  <ds:schemaRefs>
    <ds:schemaRef ds:uri="http://schemas.microsoft.com/sharepoint/v3/contenttype/forms"/>
  </ds:schemaRefs>
</ds:datastoreItem>
</file>

<file path=customXml/itemProps2.xml><?xml version="1.0" encoding="utf-8"?>
<ds:datastoreItem xmlns:ds="http://schemas.openxmlformats.org/officeDocument/2006/customXml" ds:itemID="{D5A32ED2-6DBA-4E14-851E-DE5772C902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7F0652-397B-4F71-B75E-207A80EB2786}">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686</TotalTime>
  <Words>3530</Words>
  <Application>Microsoft Office PowerPoint</Application>
  <PresentationFormat>Widescreen</PresentationFormat>
  <Paragraphs>392</Paragraphs>
  <Slides>50</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Calibri</vt:lpstr>
      <vt:lpstr>Courier New</vt:lpstr>
      <vt:lpstr>Gill Sans MT</vt:lpstr>
      <vt:lpstr>Symbol</vt:lpstr>
      <vt:lpstr>Wingdings</vt:lpstr>
      <vt:lpstr>Wingdings 2</vt:lpstr>
      <vt:lpstr>Dividend</vt:lpstr>
      <vt:lpstr>Council Orientation</vt:lpstr>
      <vt:lpstr>Getting ready to represent your Town</vt:lpstr>
      <vt:lpstr>Understanding the basics</vt:lpstr>
      <vt:lpstr>Council meeting timeline</vt:lpstr>
      <vt:lpstr>Procedural By-law</vt:lpstr>
      <vt:lpstr>Types of Meetings</vt:lpstr>
      <vt:lpstr>Reasons for Closed Meetings</vt:lpstr>
      <vt:lpstr>Committees &amp; Boards</vt:lpstr>
      <vt:lpstr>Council Meeting Agenda</vt:lpstr>
      <vt:lpstr>Motions of council</vt:lpstr>
      <vt:lpstr>making MOTIONS</vt:lpstr>
      <vt:lpstr>making MOTIONS (con’t)</vt:lpstr>
      <vt:lpstr>Conflict of Interest</vt:lpstr>
      <vt:lpstr>Mayor and Council Roles and responsibilities </vt:lpstr>
      <vt:lpstr>PowerPoint Presentation</vt:lpstr>
      <vt:lpstr> Councillors’ key responsibilities</vt:lpstr>
      <vt:lpstr> Council/Staff relationship</vt:lpstr>
      <vt:lpstr>Office staff support</vt:lpstr>
      <vt:lpstr> Role of Senior Staff</vt:lpstr>
      <vt:lpstr>Town Departments &amp; Offices General Government Services</vt:lpstr>
      <vt:lpstr>General Government Services (con’t)</vt:lpstr>
      <vt:lpstr>General Government Services (con’t)</vt:lpstr>
      <vt:lpstr>General Government Services (con’t)</vt:lpstr>
      <vt:lpstr>Finance Department (CON’t)</vt:lpstr>
      <vt:lpstr>Protective Services</vt:lpstr>
      <vt:lpstr>Transportation services</vt:lpstr>
      <vt:lpstr>Environmental Health Services</vt:lpstr>
      <vt:lpstr>Public Health Services</vt:lpstr>
      <vt:lpstr>Environmental Development Services</vt:lpstr>
      <vt:lpstr>Environmental Development Services (con’t)</vt:lpstr>
      <vt:lpstr>Recreation and cultural services</vt:lpstr>
      <vt:lpstr>Recreation and cultural services (con’t)</vt:lpstr>
      <vt:lpstr>Recreation and cultural services (con’t)</vt:lpstr>
      <vt:lpstr>Wastewater Systems</vt:lpstr>
      <vt:lpstr>PowerPoint Presentation</vt:lpstr>
      <vt:lpstr> GOOD Governance</vt:lpstr>
      <vt:lpstr>COUNCIL’s LEVERS of Power</vt:lpstr>
      <vt:lpstr>Strategic plan</vt:lpstr>
      <vt:lpstr>Council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Council compensation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Michelle Derrah</dc:creator>
  <cp:lastModifiedBy>Michelle Derrah</cp:lastModifiedBy>
  <cp:revision>68</cp:revision>
  <cp:lastPrinted>2021-06-02T17:17:30Z</cp:lastPrinted>
  <dcterms:created xsi:type="dcterms:W3CDTF">2021-01-27T20:47:51Z</dcterms:created>
  <dcterms:modified xsi:type="dcterms:W3CDTF">2021-06-02T17:41:53Z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